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9" r:id="rId2"/>
    <p:sldId id="281" r:id="rId3"/>
    <p:sldId id="263" r:id="rId4"/>
    <p:sldId id="265" r:id="rId5"/>
    <p:sldId id="267" r:id="rId6"/>
    <p:sldId id="269" r:id="rId7"/>
    <p:sldId id="277" r:id="rId8"/>
    <p:sldId id="271" r:id="rId9"/>
    <p:sldId id="273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0D69B-E5EF-4894-B205-0529D143E8EE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2E5575-6720-4F49-8619-20984D00F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42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 userDrawn="1"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39"/>
          </a:xfrm>
          <a:prstGeom prst="rect">
            <a:avLst/>
          </a:prstGeom>
          <a:solidFill>
            <a:srgbClr val="F5F5F5"/>
          </a:solidFill>
          <a:ln w="31750">
            <a:solidFill>
              <a:schemeClr val="accent1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8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rgbClr val="945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05866" y="319035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0603" y="2484094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  <a:solidFill>
            <a:srgbClr val="945424"/>
          </a:solidFill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[#]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  <a:solidFill>
            <a:srgbClr val="945424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DATE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2052" name="Picture 4" descr="C:\Users\Administrator\Pictures\Final 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560" y="1447800"/>
            <a:ext cx="4334840" cy="3251130"/>
          </a:xfrm>
          <a:prstGeom prst="rect">
            <a:avLst/>
          </a:prstGeom>
          <a:solidFill>
            <a:schemeClr val="accent1">
              <a:alpha val="31000"/>
            </a:schemeClr>
          </a:solidFill>
        </p:spPr>
      </p:pic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6385084" y="3848491"/>
            <a:ext cx="4298632" cy="1792288"/>
          </a:xfrm>
        </p:spPr>
        <p:txBody>
          <a:bodyPr/>
          <a:lstStyle>
            <a:lvl1pPr marL="68580" indent="0">
              <a:buNone/>
              <a:defRPr baseline="0"/>
            </a:lvl1pPr>
            <a:lvl2pPr marL="365760" indent="0">
              <a:buNone/>
              <a:defRPr/>
            </a:lvl2pPr>
            <a:lvl3pPr marL="685800" indent="0">
              <a:buNone/>
              <a:defRPr/>
            </a:lvl3pPr>
            <a:lvl4pPr marL="896112" indent="0">
              <a:buNone/>
              <a:defRPr/>
            </a:lvl4pPr>
            <a:lvl5pPr marL="1097280" indent="0">
              <a:buNone/>
              <a:defRPr/>
            </a:lvl5pPr>
          </a:lstStyle>
          <a:p>
            <a:pPr lvl="0"/>
            <a:r>
              <a:rPr lang="en-US" dirty="0"/>
              <a:t>Click to add </a:t>
            </a:r>
            <a:r>
              <a:rPr lang="en-US" dirty="0" err="1"/>
              <a:t>kefri</a:t>
            </a:r>
            <a:r>
              <a:rPr lang="en-US" dirty="0"/>
              <a:t>  title here</a:t>
            </a:r>
          </a:p>
        </p:txBody>
      </p:sp>
    </p:spTree>
    <p:extLst>
      <p:ext uri="{BB962C8B-B14F-4D97-AF65-F5344CB8AC3E}">
        <p14:creationId xmlns:p14="http://schemas.microsoft.com/office/powerpoint/2010/main" val="100775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8531" y="1371600"/>
            <a:ext cx="9366325" cy="1105936"/>
          </a:xfrm>
        </p:spPr>
        <p:txBody>
          <a:bodyPr>
            <a:normAutofit/>
          </a:bodyPr>
          <a:lstStyle>
            <a:lvl1pPr>
              <a:defRPr sz="36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8531" y="2590801"/>
            <a:ext cx="9381069" cy="3241829"/>
          </a:xfrm>
        </p:spPr>
        <p:txBody>
          <a:bodyPr vert="eaVert"/>
          <a:lstStyle>
            <a:lvl1pPr>
              <a:buClr>
                <a:schemeClr val="accent5">
                  <a:lumMod val="75000"/>
                </a:schemeClr>
              </a:buClr>
              <a:defRPr/>
            </a:lvl1pPr>
            <a:lvl2pPr>
              <a:buClr>
                <a:schemeClr val="accent5">
                  <a:lumMod val="75000"/>
                </a:schemeClr>
              </a:buClr>
              <a:defRPr/>
            </a:lvl2pPr>
            <a:lvl3pPr>
              <a:buClr>
                <a:schemeClr val="accent5">
                  <a:lumMod val="75000"/>
                </a:schemeClr>
              </a:buClr>
              <a:defRPr/>
            </a:lvl3pPr>
            <a:lvl4pPr>
              <a:buClr>
                <a:schemeClr val="accent5">
                  <a:lumMod val="75000"/>
                </a:schemeClr>
              </a:buClr>
              <a:defRPr/>
            </a:lvl4pPr>
            <a:lvl5pPr>
              <a:buClr>
                <a:schemeClr val="accent5">
                  <a:lumMod val="75000"/>
                </a:schemeClr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fld id="{BC768C57-BF09-4A8C-949B-2CB5569DE40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fld id="{FE64DC00-2B6C-4811-A4C5-A8BC987A994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3048000" y="1143000"/>
            <a:ext cx="5689600" cy="4114800"/>
          </a:xfrm>
          <a:prstGeom prst="rect">
            <a:avLst/>
          </a:prstGeom>
          <a:blipFill dpi="0" rotWithShape="1">
            <a:blip r:embed="rId2">
              <a:alphaModFix amt="12000"/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55712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142999"/>
            <a:ext cx="7231605" cy="466749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solidFill>
            <a:srgbClr val="945424"/>
          </a:solidFill>
        </p:spPr>
        <p:txBody>
          <a:bodyPr/>
          <a:lstStyle/>
          <a:p>
            <a:fld id="{BC768C57-BF09-4A8C-949B-2CB5569DE40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solidFill>
            <a:srgbClr val="945424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945424"/>
          </a:solidFill>
        </p:spPr>
        <p:txBody>
          <a:bodyPr/>
          <a:lstStyle/>
          <a:p>
            <a:fld id="{FE64DC00-2B6C-4811-A4C5-A8BC987A99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0" y="1143000"/>
            <a:ext cx="5689600" cy="4114800"/>
          </a:xfrm>
          <a:prstGeom prst="rect">
            <a:avLst/>
          </a:prstGeom>
          <a:blipFill dpi="0" rotWithShape="1">
            <a:blip r:embed="rId2">
              <a:alphaModFix amt="12000"/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94795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9812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41148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8767176B-936B-4933-9FE3-118F6B3769F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672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2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6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FDE32-8832-406E-B5A8-8AE58909F563}" type="datetime1">
              <a:rPr lang="en-US">
                <a:solidFill>
                  <a:srgbClr val="696464"/>
                </a:solidFill>
              </a:rPr>
              <a:pPr>
                <a:defRPr/>
              </a:pPr>
              <a:t>7/17/2023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696464"/>
                </a:solidFill>
              </a:rPr>
              <a:t>Gums and resins potentials  in kenya</a:t>
            </a: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CB311-1473-4AB7-9395-F1385122D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60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320" y="1447800"/>
            <a:ext cx="9366325" cy="12192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1323" y="2895601"/>
            <a:ext cx="9036423" cy="2937029"/>
          </a:xfrm>
        </p:spPr>
        <p:txBody>
          <a:bodyPr/>
          <a:lstStyle>
            <a:lvl1pPr>
              <a:buClr>
                <a:schemeClr val="accent5">
                  <a:lumMod val="75000"/>
                </a:schemeClr>
              </a:buClr>
              <a:defRPr/>
            </a:lvl1pPr>
            <a:lvl2pPr>
              <a:buClr>
                <a:schemeClr val="accent5">
                  <a:lumMod val="75000"/>
                </a:schemeClr>
              </a:buClr>
              <a:defRPr/>
            </a:lvl2pPr>
            <a:lvl3pPr>
              <a:buClr>
                <a:schemeClr val="accent5">
                  <a:lumMod val="75000"/>
                </a:schemeClr>
              </a:buClr>
              <a:defRPr/>
            </a:lvl3pPr>
            <a:lvl4pPr>
              <a:buClr>
                <a:schemeClr val="accent5">
                  <a:lumMod val="75000"/>
                </a:schemeClr>
              </a:buClr>
              <a:defRPr/>
            </a:lvl4pPr>
            <a:lvl5pPr>
              <a:buClr>
                <a:schemeClr val="accent5">
                  <a:lumMod val="75000"/>
                </a:schemeClr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solidFill>
            <a:srgbClr val="945424"/>
          </a:solidFill>
        </p:spPr>
        <p:txBody>
          <a:bodyPr/>
          <a:lstStyle/>
          <a:p>
            <a:fld id="{BC768C57-BF09-4A8C-949B-2CB5569DE40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solidFill>
            <a:srgbClr val="945424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945424"/>
          </a:solidFill>
        </p:spPr>
        <p:txBody>
          <a:bodyPr/>
          <a:lstStyle/>
          <a:p>
            <a:fld id="{FE64DC00-2B6C-4811-A4C5-A8BC987A99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0" y="1143000"/>
            <a:ext cx="5689600" cy="4114800"/>
          </a:xfrm>
          <a:prstGeom prst="rect">
            <a:avLst/>
          </a:prstGeom>
          <a:blipFill dpi="0" rotWithShape="1">
            <a:blip r:embed="rId2">
              <a:alphaModFix amt="12000"/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97317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3" y="2667001"/>
            <a:ext cx="919300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114801"/>
            <a:ext cx="919300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solidFill>
            <a:srgbClr val="945424"/>
          </a:solidFill>
        </p:spPr>
        <p:txBody>
          <a:bodyPr/>
          <a:lstStyle/>
          <a:p>
            <a:fld id="{BC768C57-BF09-4A8C-949B-2CB5569DE40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92800" y="5791201"/>
            <a:ext cx="4669536" cy="365125"/>
          </a:xfrm>
          <a:solidFill>
            <a:srgbClr val="945424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945424"/>
          </a:solidFill>
        </p:spPr>
        <p:txBody>
          <a:bodyPr/>
          <a:lstStyle/>
          <a:p>
            <a:fld id="{FE64DC00-2B6C-4811-A4C5-A8BC987A99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048000" y="1143000"/>
            <a:ext cx="5689600" cy="4114800"/>
          </a:xfrm>
          <a:prstGeom prst="rect">
            <a:avLst/>
          </a:prstGeom>
          <a:blipFill dpi="0" rotWithShape="1">
            <a:blip r:embed="rId2">
              <a:alphaModFix amt="12000"/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036808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320" y="1371600"/>
            <a:ext cx="9366325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solidFill>
            <a:srgbClr val="945424"/>
          </a:solidFill>
        </p:spPr>
        <p:txBody>
          <a:bodyPr/>
          <a:lstStyle/>
          <a:p>
            <a:fld id="{BC768C57-BF09-4A8C-949B-2CB5569DE40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solidFill>
            <a:srgbClr val="945424"/>
          </a:solidFill>
        </p:spPr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solidFill>
            <a:srgbClr val="945424"/>
          </a:solidFill>
        </p:spPr>
        <p:txBody>
          <a:bodyPr/>
          <a:lstStyle/>
          <a:p>
            <a:fld id="{FE64DC00-2B6C-4811-A4C5-A8BC987A99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16000" y="2667000"/>
            <a:ext cx="4933696" cy="3139440"/>
          </a:xfrm>
        </p:spPr>
        <p:txBody>
          <a:bodyPr/>
          <a:lstStyle>
            <a:lvl1pPr>
              <a:buClr>
                <a:schemeClr val="accent5">
                  <a:lumMod val="75000"/>
                </a:schemeClr>
              </a:buClr>
              <a:defRPr/>
            </a:lvl1pPr>
            <a:lvl2pPr>
              <a:buClr>
                <a:schemeClr val="accent5">
                  <a:lumMod val="75000"/>
                </a:schemeClr>
              </a:buClr>
              <a:defRPr/>
            </a:lvl2pPr>
            <a:lvl3pPr>
              <a:buClr>
                <a:schemeClr val="accent5">
                  <a:lumMod val="75000"/>
                </a:schemeClr>
              </a:buClr>
              <a:defRPr/>
            </a:lvl3pPr>
            <a:lvl4pPr>
              <a:buClr>
                <a:schemeClr val="accent5">
                  <a:lumMod val="75000"/>
                </a:schemeClr>
              </a:buClr>
              <a:defRPr/>
            </a:lvl4pPr>
            <a:lvl5pPr>
              <a:buClr>
                <a:schemeClr val="accent5">
                  <a:lumMod val="75000"/>
                </a:schemeClr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67000"/>
            <a:ext cx="4559808" cy="3139439"/>
          </a:xfrm>
        </p:spPr>
        <p:txBody>
          <a:bodyPr/>
          <a:lstStyle>
            <a:lvl1pPr>
              <a:buClr>
                <a:schemeClr val="accent5">
                  <a:lumMod val="75000"/>
                </a:schemeClr>
              </a:buClr>
              <a:defRPr/>
            </a:lvl1pPr>
            <a:lvl2pPr>
              <a:buClr>
                <a:schemeClr val="accent5">
                  <a:lumMod val="75000"/>
                </a:schemeClr>
              </a:buClr>
              <a:defRPr/>
            </a:lvl2pPr>
            <a:lvl3pPr>
              <a:buClr>
                <a:schemeClr val="accent5">
                  <a:lumMod val="75000"/>
                </a:schemeClr>
              </a:buClr>
              <a:defRPr/>
            </a:lvl3pPr>
            <a:lvl4pPr>
              <a:buClr>
                <a:schemeClr val="accent5">
                  <a:lumMod val="75000"/>
                </a:schemeClr>
              </a:buClr>
              <a:defRPr/>
            </a:lvl4pPr>
            <a:lvl5pPr>
              <a:buClr>
                <a:schemeClr val="accent5">
                  <a:lumMod val="75000"/>
                </a:schemeClr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3048000" y="1143000"/>
            <a:ext cx="5689600" cy="4114800"/>
          </a:xfrm>
          <a:prstGeom prst="rect">
            <a:avLst/>
          </a:prstGeom>
          <a:blipFill dpi="0" rotWithShape="1">
            <a:blip r:embed="rId2">
              <a:alphaModFix amt="12000"/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03049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371600"/>
            <a:ext cx="9347200" cy="83820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803" y="2286000"/>
            <a:ext cx="4076197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6001" y="2971800"/>
            <a:ext cx="4932769" cy="2895600"/>
          </a:xfrm>
        </p:spPr>
        <p:txBody>
          <a:bodyPr/>
          <a:lstStyle>
            <a:lvl1pPr>
              <a:buClr>
                <a:schemeClr val="accent5">
                  <a:lumMod val="75000"/>
                </a:schemeClr>
              </a:buClr>
              <a:defRPr sz="2400"/>
            </a:lvl1pPr>
            <a:lvl2pPr>
              <a:buClr>
                <a:schemeClr val="accent5">
                  <a:lumMod val="75000"/>
                </a:schemeClr>
              </a:buClr>
              <a:defRPr sz="2000"/>
            </a:lvl2pPr>
            <a:lvl3pPr>
              <a:buClr>
                <a:schemeClr val="accent5">
                  <a:lumMod val="75000"/>
                </a:schemeClr>
              </a:buClr>
              <a:defRPr sz="1800"/>
            </a:lvl3pPr>
            <a:lvl4pPr>
              <a:buClr>
                <a:schemeClr val="accent5">
                  <a:lumMod val="75000"/>
                </a:schemeClr>
              </a:buClr>
              <a:defRPr sz="1600"/>
            </a:lvl4pPr>
            <a:lvl5pPr>
              <a:buClr>
                <a:schemeClr val="accent5">
                  <a:lumMod val="75000"/>
                </a:schemeClr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6912" y="2286000"/>
            <a:ext cx="4074289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1800"/>
            <a:ext cx="5084064" cy="2895600"/>
          </a:xfrm>
        </p:spPr>
        <p:txBody>
          <a:bodyPr/>
          <a:lstStyle>
            <a:lvl1pPr>
              <a:buClr>
                <a:schemeClr val="accent5">
                  <a:lumMod val="75000"/>
                </a:schemeClr>
              </a:buClr>
              <a:defRPr sz="2400"/>
            </a:lvl1pPr>
            <a:lvl2pPr>
              <a:buClr>
                <a:schemeClr val="accent5">
                  <a:lumMod val="75000"/>
                </a:schemeClr>
              </a:buClr>
              <a:defRPr sz="2000"/>
            </a:lvl2pPr>
            <a:lvl3pPr>
              <a:buClr>
                <a:schemeClr val="accent5">
                  <a:lumMod val="75000"/>
                </a:schemeClr>
              </a:buClr>
              <a:defRPr sz="1800"/>
            </a:lvl3pPr>
            <a:lvl4pPr>
              <a:buClr>
                <a:schemeClr val="accent5">
                  <a:lumMod val="75000"/>
                </a:schemeClr>
              </a:buClr>
              <a:defRPr sz="1600"/>
            </a:lvl4pPr>
            <a:lvl5pPr>
              <a:buClr>
                <a:schemeClr val="accent5">
                  <a:lumMod val="75000"/>
                </a:schemeClr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solidFill>
            <a:srgbClr val="945424"/>
          </a:solidFill>
        </p:spPr>
        <p:txBody>
          <a:bodyPr/>
          <a:lstStyle/>
          <a:p>
            <a:fld id="{BC768C57-BF09-4A8C-949B-2CB5569DE40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08064" y="6019801"/>
            <a:ext cx="4669536" cy="365125"/>
          </a:xfrm>
          <a:solidFill>
            <a:srgbClr val="945424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solidFill>
            <a:srgbClr val="945424"/>
          </a:solidFill>
        </p:spPr>
        <p:txBody>
          <a:bodyPr/>
          <a:lstStyle/>
          <a:p>
            <a:fld id="{FE64DC00-2B6C-4811-A4C5-A8BC987A99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3048000" y="1143000"/>
            <a:ext cx="5689600" cy="4114800"/>
          </a:xfrm>
          <a:prstGeom prst="rect">
            <a:avLst/>
          </a:prstGeom>
          <a:blipFill dpi="0" rotWithShape="1">
            <a:blip r:embed="rId2">
              <a:alphaModFix amt="12000"/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53845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371600"/>
            <a:ext cx="9366325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fld id="{BC768C57-BF09-4A8C-949B-2CB5569DE40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fld id="{FE64DC00-2B6C-4811-A4C5-A8BC987A994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3048000" y="1143000"/>
            <a:ext cx="5689600" cy="4114800"/>
          </a:xfrm>
          <a:prstGeom prst="rect">
            <a:avLst/>
          </a:prstGeom>
          <a:blipFill dpi="0" rotWithShape="1">
            <a:blip r:embed="rId2">
              <a:alphaModFix amt="10000"/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55994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fld id="{BC768C57-BF09-4A8C-949B-2CB5569DE40F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fld id="{FE64DC00-2B6C-4811-A4C5-A8BC987A994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3048000" y="1143000"/>
            <a:ext cx="5689600" cy="4114800"/>
          </a:xfrm>
          <a:prstGeom prst="rect">
            <a:avLst/>
          </a:prstGeom>
          <a:blipFill dpi="0" rotWithShape="1">
            <a:blip r:embed="rId2">
              <a:alphaModFix amt="12000"/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91907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accent1">
                <a:lumMod val="50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50800" dist="38100" dir="5400000" algn="t" rotWithShape="0">
              <a:schemeClr val="accent5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solidFill>
            <a:srgbClr val="945424"/>
          </a:solidFill>
        </p:spPr>
        <p:txBody>
          <a:bodyPr/>
          <a:lstStyle/>
          <a:p>
            <a:fld id="{BC768C57-BF09-4A8C-949B-2CB5569DE40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solidFill>
            <a:srgbClr val="945424"/>
          </a:solidFill>
        </p:spPr>
        <p:txBody>
          <a:bodyPr/>
          <a:lstStyle/>
          <a:p>
            <a:fld id="{FE64DC00-2B6C-4811-A4C5-A8BC987A99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812801" y="457201"/>
            <a:ext cx="5144304" cy="58674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0088" y="685800"/>
            <a:ext cx="4691113" cy="5486400"/>
          </a:xfrm>
        </p:spPr>
        <p:txBody>
          <a:bodyPr/>
          <a:lstStyle>
            <a:lvl1pPr>
              <a:buClr>
                <a:schemeClr val="accent5">
                  <a:lumMod val="75000"/>
                </a:schemeClr>
              </a:buClr>
              <a:defRPr sz="2400"/>
            </a:lvl1pPr>
            <a:lvl2pPr>
              <a:buClr>
                <a:schemeClr val="accent5">
                  <a:lumMod val="75000"/>
                </a:schemeClr>
              </a:buClr>
              <a:defRPr sz="2200"/>
            </a:lvl2pPr>
            <a:lvl3pPr>
              <a:buClr>
                <a:schemeClr val="accent5">
                  <a:lumMod val="75000"/>
                </a:schemeClr>
              </a:buClr>
              <a:defRPr sz="2000"/>
            </a:lvl3pPr>
            <a:lvl4pPr>
              <a:buClr>
                <a:schemeClr val="accent5">
                  <a:lumMod val="75000"/>
                </a:schemeClr>
              </a:buClr>
              <a:defRPr sz="1800"/>
            </a:lvl4pPr>
            <a:lvl5pPr>
              <a:buClr>
                <a:schemeClr val="accent5">
                  <a:lumMod val="75000"/>
                </a:schemeClr>
              </a:buCl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rgbClr val="945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16567" y="5622966"/>
            <a:ext cx="4658219" cy="365125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7576" y="836962"/>
            <a:ext cx="4406096" cy="1705410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2895600"/>
            <a:ext cx="4398379" cy="259080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0" name="Rectangle 89"/>
          <p:cNvSpPr/>
          <p:nvPr userDrawn="1"/>
        </p:nvSpPr>
        <p:spPr>
          <a:xfrm>
            <a:off x="3048000" y="1143000"/>
            <a:ext cx="5689600" cy="4114800"/>
          </a:xfrm>
          <a:prstGeom prst="rect">
            <a:avLst/>
          </a:prstGeom>
          <a:blipFill dpi="0" rotWithShape="1">
            <a:blip r:embed="rId2">
              <a:alphaModFix amt="12000"/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939584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accent1">
                <a:lumMod val="75000"/>
              </a:schemeClr>
            </a:solidFill>
          </a:ln>
          <a:effectLst>
            <a:glow rad="127000">
              <a:schemeClr val="accent5">
                <a:lumMod val="60000"/>
                <a:lumOff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rgbClr val="945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" name="Rectangle 101"/>
          <p:cNvSpPr/>
          <p:nvPr/>
        </p:nvSpPr>
        <p:spPr>
          <a:xfrm>
            <a:off x="716072" y="381001"/>
            <a:ext cx="5241033" cy="5869328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rgbClr val="945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7329" y="791169"/>
            <a:ext cx="4401312" cy="1466802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8681" y="536522"/>
            <a:ext cx="4951095" cy="5559479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2561422"/>
            <a:ext cx="4400764" cy="284877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solidFill>
            <a:srgbClr val="945424"/>
          </a:solidFill>
        </p:spPr>
        <p:txBody>
          <a:bodyPr/>
          <a:lstStyle/>
          <a:p>
            <a:fld id="{BC768C57-BF09-4A8C-949B-2CB5569DE40F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16567" y="5640780"/>
            <a:ext cx="4658219" cy="365125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solidFill>
            <a:srgbClr val="945424"/>
          </a:solidFill>
        </p:spPr>
        <p:txBody>
          <a:bodyPr/>
          <a:lstStyle/>
          <a:p>
            <a:fld id="{FE64DC00-2B6C-4811-A4C5-A8BC987A99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 userDrawn="1"/>
        </p:nvSpPr>
        <p:spPr>
          <a:xfrm>
            <a:off x="3048000" y="1143000"/>
            <a:ext cx="5689600" cy="4114800"/>
          </a:xfrm>
          <a:prstGeom prst="rect">
            <a:avLst/>
          </a:prstGeom>
          <a:blipFill dpi="0" rotWithShape="1">
            <a:blip r:embed="rId2">
              <a:alphaModFix amt="12000"/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35909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0000"/>
                <a:lumOff val="40000"/>
              </a:schemeClr>
            </a:gs>
            <a:gs pos="51000">
              <a:schemeClr val="bg1">
                <a:lumMod val="95000"/>
              </a:schemeClr>
            </a:gs>
            <a:gs pos="100000">
              <a:schemeClr val="bg2">
                <a:lumMod val="5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294089"/>
            <a:ext cx="9366325" cy="12482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743201"/>
            <a:ext cx="9435821" cy="3089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  <a:solidFill>
            <a:srgbClr val="945424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C768C57-BF09-4A8C-949B-2CB5569DE40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38547" cy="365125"/>
          </a:xfrm>
          <a:prstGeom prst="rect">
            <a:avLst/>
          </a:prstGeom>
          <a:solidFill>
            <a:srgbClr val="945424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  <a:solidFill>
            <a:srgbClr val="945424"/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E64DC00-2B6C-4811-A4C5-A8BC987A99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557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9" y="319034"/>
            <a:ext cx="4876801" cy="3100027"/>
          </a:xfrm>
        </p:spPr>
        <p:txBody>
          <a:bodyPr>
            <a:noAutofit/>
          </a:bodyPr>
          <a:lstStyle/>
          <a:p>
            <a:pPr marL="47625"/>
            <a:r>
              <a:rPr lang="en-US" altLang="en-US" sz="2800" dirty="0"/>
              <a:t>EXPERIENCE AND TAKE HOME OF RETIRING KEFRI SCIENTISTS ON 19</a:t>
            </a:r>
            <a:r>
              <a:rPr lang="en-US" altLang="en-US" sz="2800" baseline="30000" dirty="0"/>
              <a:t>TH</a:t>
            </a:r>
            <a:r>
              <a:rPr lang="en-US" altLang="en-US" sz="2800" dirty="0"/>
              <a:t> JULY 2023</a:t>
            </a:r>
            <a:br>
              <a:rPr lang="en-US" sz="2800" dirty="0"/>
            </a:br>
            <a:br>
              <a:rPr lang="en-US" sz="2600" b="1" dirty="0">
                <a:solidFill>
                  <a:schemeClr val="bg1"/>
                </a:solidFill>
              </a:rPr>
            </a:br>
            <a:br>
              <a:rPr lang="en-US" altLang="en-US" sz="2800" dirty="0"/>
            </a:br>
            <a:endParaRPr lang="en-US" sz="2600" dirty="0"/>
          </a:p>
        </p:txBody>
      </p:sp>
      <p:sp>
        <p:nvSpPr>
          <p:cNvPr id="10" name="Rectangle 9"/>
          <p:cNvSpPr/>
          <p:nvPr/>
        </p:nvSpPr>
        <p:spPr>
          <a:xfrm>
            <a:off x="6095999" y="3087757"/>
            <a:ext cx="54201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25"/>
            <a:r>
              <a:rPr lang="en-US" altLang="en-US" sz="3200" b="1" dirty="0"/>
              <a:t>Joshua </a:t>
            </a:r>
            <a:r>
              <a:rPr lang="en-US" altLang="en-US" sz="3200" b="1" dirty="0" err="1"/>
              <a:t>Cheboiwo</a:t>
            </a:r>
            <a:r>
              <a:rPr lang="en-US" altLang="en-US" sz="3200" b="1" dirty="0"/>
              <a:t> (PhD)</a:t>
            </a:r>
            <a:r>
              <a:rPr lang="en-US" altLang="en-US" sz="3200" dirty="0"/>
              <a:t>, </a:t>
            </a:r>
          </a:p>
          <a:p>
            <a:pPr marL="47625"/>
            <a:r>
              <a:rPr lang="en-US" altLang="en-US" sz="3200" dirty="0"/>
              <a:t>Director, Kenya Forestry Research Institute </a:t>
            </a:r>
          </a:p>
        </p:txBody>
      </p:sp>
    </p:spTree>
    <p:extLst>
      <p:ext uri="{BB962C8B-B14F-4D97-AF65-F5344CB8AC3E}">
        <p14:creationId xmlns:p14="http://schemas.microsoft.com/office/powerpoint/2010/main" val="2714744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618" y="92766"/>
            <a:ext cx="10694504" cy="97403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83" y="1066800"/>
            <a:ext cx="11065565" cy="54864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Had long professionally and self-fulfilling career in research and development </a:t>
            </a:r>
          </a:p>
          <a:p>
            <a:pPr lvl="0"/>
            <a:r>
              <a:rPr lang="en-US" dirty="0"/>
              <a:t>I made tremendous contributions to Institute, society, country, continental and the world </a:t>
            </a:r>
          </a:p>
          <a:p>
            <a:pPr lvl="0"/>
            <a:r>
              <a:rPr lang="en-US" dirty="0"/>
              <a:t>To retire in career farming, writing and teaching and mentoring students </a:t>
            </a:r>
          </a:p>
          <a:p>
            <a:pPr lvl="0"/>
            <a:r>
              <a:rPr lang="en-US" dirty="0"/>
              <a:t>I thanks all of you for your attention and the opportunity to share may experience and hope it will inspire some of you   </a:t>
            </a:r>
          </a:p>
          <a:p>
            <a:pPr marL="68580" lvl="0" indent="0">
              <a:buNone/>
            </a:pP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marL="68580" indent="0">
              <a:buNone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051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618" y="92766"/>
            <a:ext cx="10694504" cy="97403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618" y="1066800"/>
            <a:ext cx="10853530" cy="5486400"/>
          </a:xfrm>
        </p:spPr>
        <p:txBody>
          <a:bodyPr>
            <a:normAutofit/>
          </a:bodyPr>
          <a:lstStyle/>
          <a:p>
            <a:pPr lvl="0"/>
            <a:r>
              <a:rPr lang="en-US" dirty="0" err="1"/>
              <a:t>Dr</a:t>
            </a:r>
            <a:r>
              <a:rPr lang="en-US" dirty="0"/>
              <a:t> Joshua </a:t>
            </a:r>
            <a:r>
              <a:rPr lang="en-US" dirty="0" err="1"/>
              <a:t>Kiplongei</a:t>
            </a:r>
            <a:r>
              <a:rPr lang="en-US" dirty="0"/>
              <a:t> </a:t>
            </a:r>
            <a:r>
              <a:rPr lang="en-US" dirty="0" err="1"/>
              <a:t>Cheboiwo,Born</a:t>
            </a:r>
            <a:r>
              <a:rPr lang="en-US" dirty="0"/>
              <a:t> 20/08/1958,  </a:t>
            </a:r>
            <a:r>
              <a:rPr lang="en-US" dirty="0" err="1"/>
              <a:t>Chebororwa</a:t>
            </a:r>
            <a:r>
              <a:rPr lang="en-US" dirty="0"/>
              <a:t> Location, </a:t>
            </a:r>
            <a:r>
              <a:rPr lang="en-US" dirty="0" err="1"/>
              <a:t>Kapcherop</a:t>
            </a:r>
            <a:r>
              <a:rPr lang="en-US" dirty="0"/>
              <a:t> </a:t>
            </a:r>
            <a:r>
              <a:rPr lang="en-US" dirty="0" err="1"/>
              <a:t>Subcounty</a:t>
            </a:r>
            <a:r>
              <a:rPr lang="en-US" dirty="0"/>
              <a:t>, </a:t>
            </a:r>
            <a:r>
              <a:rPr lang="en-US" dirty="0" err="1"/>
              <a:t>Elgeiyo-Marakwet</a:t>
            </a:r>
            <a:r>
              <a:rPr lang="en-US" dirty="0"/>
              <a:t> County.</a:t>
            </a:r>
          </a:p>
          <a:p>
            <a:pPr lvl="0"/>
            <a:r>
              <a:rPr lang="en-US" dirty="0"/>
              <a:t>Education: </a:t>
            </a:r>
            <a:r>
              <a:rPr lang="en-US" dirty="0" err="1"/>
              <a:t>Chebororwa</a:t>
            </a:r>
            <a:r>
              <a:rPr lang="en-US" dirty="0"/>
              <a:t> Primary School, </a:t>
            </a:r>
            <a:r>
              <a:rPr lang="en-US" dirty="0" err="1"/>
              <a:t>Chebara</a:t>
            </a:r>
            <a:r>
              <a:rPr lang="en-US" dirty="0"/>
              <a:t> Sec (1974-1978), </a:t>
            </a:r>
            <a:r>
              <a:rPr lang="en-US" dirty="0" err="1"/>
              <a:t>Maseno</a:t>
            </a:r>
            <a:r>
              <a:rPr lang="en-US" dirty="0"/>
              <a:t> School(1979-1980), MU (BSc, For. 1985), MSc, ANU, </a:t>
            </a:r>
            <a:r>
              <a:rPr lang="en-US" dirty="0" err="1"/>
              <a:t>Canbera</a:t>
            </a:r>
            <a:r>
              <a:rPr lang="en-US" dirty="0"/>
              <a:t>, </a:t>
            </a:r>
            <a:r>
              <a:rPr lang="en-US" dirty="0" err="1"/>
              <a:t>Austr</a:t>
            </a:r>
            <a:r>
              <a:rPr lang="en-US" dirty="0"/>
              <a:t> (For. Econ. 1992), PhD, MU (</a:t>
            </a:r>
            <a:r>
              <a:rPr lang="en-US" dirty="0" err="1"/>
              <a:t>Env</a:t>
            </a:r>
            <a:r>
              <a:rPr lang="en-US" dirty="0"/>
              <a:t>. Econ, 2007).</a:t>
            </a:r>
          </a:p>
          <a:p>
            <a:pPr lvl="0"/>
            <a:r>
              <a:rPr lang="en-US" dirty="0"/>
              <a:t>Worked in KEFRI for 38 years </a:t>
            </a:r>
          </a:p>
          <a:p>
            <a:pPr lvl="0"/>
            <a:r>
              <a:rPr lang="en-US" dirty="0"/>
              <a:t>I am here today to share my personal experience and attributes that make a successful scientists and science managers.</a:t>
            </a:r>
          </a:p>
          <a:p>
            <a:pPr lvl="0"/>
            <a:r>
              <a:rPr lang="en-US" dirty="0"/>
              <a:t>I am known to many differently depending on what you know about me: Scientists, Farmer and in </a:t>
            </a:r>
            <a:r>
              <a:rPr lang="en-US" dirty="0" err="1"/>
              <a:t>streewise</a:t>
            </a:r>
            <a:r>
              <a:rPr lang="en-US" dirty="0"/>
              <a:t> known in pseudo names: </a:t>
            </a:r>
            <a:r>
              <a:rPr lang="en-US" dirty="0" err="1"/>
              <a:t>Bokipenda</a:t>
            </a:r>
            <a:r>
              <a:rPr lang="en-US" dirty="0"/>
              <a:t>, </a:t>
            </a:r>
            <a:r>
              <a:rPr lang="en-US" dirty="0" err="1"/>
              <a:t>cornercorner</a:t>
            </a:r>
            <a:r>
              <a:rPr lang="en-US" dirty="0"/>
              <a:t>, </a:t>
            </a:r>
            <a:r>
              <a:rPr lang="en-US" dirty="0" err="1"/>
              <a:t>khoikhoi</a:t>
            </a:r>
            <a:r>
              <a:rPr lang="en-US" dirty="0"/>
              <a:t>,  </a:t>
            </a:r>
          </a:p>
          <a:p>
            <a:pPr marL="68580" indent="0">
              <a:buNone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701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618" y="92766"/>
            <a:ext cx="10694504" cy="97403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EXPERIENCE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618" y="1066800"/>
            <a:ext cx="10853530" cy="54864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Employed in 1986 in Forestry Department ACF, Forest Economist, KARI (1986) and KEFRI 1986.</a:t>
            </a:r>
          </a:p>
          <a:p>
            <a:pPr lvl="0"/>
            <a:r>
              <a:rPr lang="en-US" dirty="0"/>
              <a:t>Initiated people oriented research in KEFRI currently socioeconomics, policy and governance research that has grown from 1 scientist in 1988 to currently 18 scientists </a:t>
            </a:r>
          </a:p>
          <a:p>
            <a:pPr lvl="0"/>
            <a:r>
              <a:rPr lang="en-US" dirty="0"/>
              <a:t>My research interest span Forestry/Environmental economics, policy, law and markets and marketing studies </a:t>
            </a:r>
          </a:p>
          <a:p>
            <a:pPr lvl="0"/>
            <a:r>
              <a:rPr lang="en-US" dirty="0"/>
              <a:t>Rapidly transitioned from science to managerial positions early in my career Socioeconomics (1986-1991),Centre Manager </a:t>
            </a:r>
            <a:r>
              <a:rPr lang="en-US" dirty="0" err="1"/>
              <a:t>Kitui</a:t>
            </a:r>
            <a:r>
              <a:rPr lang="en-US" dirty="0"/>
              <a:t> (1991-1997), Regional Director Drylands (1997-1999), RVERP 2003-2014), DDSPG (2014-2019) and Director (2019-2003).</a:t>
            </a:r>
          </a:p>
          <a:p>
            <a:pPr lvl="0"/>
            <a:r>
              <a:rPr lang="en-US" dirty="0"/>
              <a:t>Have extensively to over 24 countries 3 sponsored by GOK: Europe (10):  Germany, Austria, Switzerland, Portugal, Finland, Italy, Slovakia, Scheck Republic, Netherlands and England. Asia (3): Japan, Vietnam, India and Australia. Africa(9): Uganda, Tanzania, Rwanda, Ethiopia, South Sudan, Togo, Ghana, Madagascar and Malawi, Americas (2) : USA, Brazil</a:t>
            </a:r>
          </a:p>
          <a:p>
            <a:pPr lvl="0"/>
            <a:endParaRPr lang="en-US" dirty="0"/>
          </a:p>
          <a:p>
            <a:pPr marL="68580" indent="0">
              <a:buNone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442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618" y="92766"/>
            <a:ext cx="10694504" cy="97403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CHALLENGES AND MITIGATION MEASURES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83" y="1066800"/>
            <a:ext cx="11065565" cy="54864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Introduction of non-technical/ non-core forestry research areas:  Passion, visioning, focus, lobbying and resilience </a:t>
            </a:r>
          </a:p>
          <a:p>
            <a:pPr lvl="0"/>
            <a:r>
              <a:rPr lang="en-US" dirty="0"/>
              <a:t>Funding: cost cutting and prioritization, rescheduling and lobbying and bargains </a:t>
            </a:r>
          </a:p>
          <a:p>
            <a:pPr lvl="0"/>
            <a:r>
              <a:rPr lang="en-US" dirty="0"/>
              <a:t>Corruption and malpractices:  Zero tolerance, mentorship, integrity, accountability, transparency, prudence, professionalisms, selflessness, simplicity and leadership.</a:t>
            </a:r>
          </a:p>
          <a:p>
            <a:pPr lvl="0"/>
            <a:r>
              <a:rPr lang="en-US" dirty="0"/>
              <a:t> Incompetence and deliquesce : Mentoring and capacity and character building  </a:t>
            </a:r>
          </a:p>
          <a:p>
            <a:pPr lvl="0"/>
            <a:r>
              <a:rPr lang="en-US" dirty="0"/>
              <a:t>Political interference: Minimize interaction with politics and politicians: There is always a price to be pay that in most cases is at the expense of the integrity and institutional independence: State capture scenarios  </a:t>
            </a:r>
          </a:p>
          <a:p>
            <a:pPr lvl="0"/>
            <a:r>
              <a:rPr lang="en-US" dirty="0"/>
              <a:t>Grounding of dryland forestry research </a:t>
            </a:r>
            <a:r>
              <a:rPr lang="en-US" dirty="0" err="1"/>
              <a:t>programme</a:t>
            </a:r>
            <a:r>
              <a:rPr lang="en-US" dirty="0"/>
              <a:t>: Skepticism, funding, ideas, experience and scientists:   Passion, visioning, focus, lobbying and resilience and thanks to JICA that believed and invested in the vision.</a:t>
            </a:r>
          </a:p>
          <a:p>
            <a:pPr lvl="0"/>
            <a:r>
              <a:rPr lang="en-US" dirty="0"/>
              <a:t>Family matters: Incapacitation of my wife in 2017: Reengineering of my daily diary and  time to address the new tasks and continue my duties of the Institute 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marL="68580" indent="0">
              <a:buNone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009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618" y="357808"/>
            <a:ext cx="10853530" cy="70899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 EXPERIENCE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83" y="1066800"/>
            <a:ext cx="11065565" cy="54864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Self-discipline, hard work, commitment, selfless, servant leadership, integrity, and strategic vision requires lots of time and sacrifices but opens vast opportunities. </a:t>
            </a:r>
          </a:p>
          <a:p>
            <a:pPr lvl="0"/>
            <a:r>
              <a:rPr lang="en-US" dirty="0"/>
              <a:t>To surmount work place challenges requires long hours and multitasking capacity to steer the Institute, partners, staff and stakeholders, family, social capital and side hustling businesses  </a:t>
            </a:r>
          </a:p>
          <a:p>
            <a:pPr lvl="0"/>
            <a:r>
              <a:rPr lang="en-US" dirty="0"/>
              <a:t>Multitasking and split time for 3 pillars of personal professionalism, family, societal expectation and personal wealth with equal energy and passion</a:t>
            </a:r>
          </a:p>
          <a:p>
            <a:pPr lvl="0"/>
            <a:r>
              <a:rPr lang="en-US" dirty="0"/>
              <a:t>Plan and invest heavily in your family and children for brighter happy retirement.</a:t>
            </a:r>
          </a:p>
          <a:p>
            <a:pPr lvl="0"/>
            <a:r>
              <a:rPr lang="en-US" dirty="0"/>
              <a:t>Servant leadership integrity and simplicity create confidence and good working relations  staff, partners  and stakeholders</a:t>
            </a:r>
          </a:p>
          <a:p>
            <a:pPr lvl="0"/>
            <a:r>
              <a:rPr lang="en-US" dirty="0"/>
              <a:t>Chart your career niche, non-corrupt and value for money personality has earned me equal number of enemies and friends but don’t have any regrets and retire with my head above and high spirits</a:t>
            </a:r>
          </a:p>
          <a:p>
            <a:r>
              <a:rPr lang="en-US" dirty="0"/>
              <a:t>Single Vs Duality personality: Many people known me as a hardworking and prominent farmer not as imminent scientists and let along Director KEFRI. </a:t>
            </a:r>
          </a:p>
          <a:p>
            <a:r>
              <a:rPr lang="en-US" dirty="0"/>
              <a:t> I live simple life and humble dwelling many are perplexed and confused few times seeing Prado drop me. My butcher for 30 years knew me to be Directors 3 month ago after viewing me speak in TV </a:t>
            </a:r>
          </a:p>
          <a:p>
            <a:endParaRPr lang="en-US" dirty="0"/>
          </a:p>
          <a:p>
            <a:pPr marL="68580" lvl="0" indent="0">
              <a:buNone/>
            </a:pP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marL="68580" indent="0">
              <a:buNone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126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618" y="92766"/>
            <a:ext cx="10694504" cy="97403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CAREER ACHIEVEMENTS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83" y="1066800"/>
            <a:ext cx="11065565" cy="54864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2800" dirty="0"/>
              <a:t>Establishment and growth of SPG</a:t>
            </a:r>
          </a:p>
          <a:p>
            <a:pPr lvl="0"/>
            <a:r>
              <a:rPr lang="en-US" sz="2800" dirty="0"/>
              <a:t>Dryland forestry research</a:t>
            </a:r>
          </a:p>
          <a:p>
            <a:pPr lvl="0"/>
            <a:r>
              <a:rPr lang="en-US" sz="2800" dirty="0"/>
              <a:t>Establishment of seed orchards and seed stands in RVERP</a:t>
            </a:r>
          </a:p>
          <a:p>
            <a:pPr lvl="0"/>
            <a:r>
              <a:rPr lang="en-US" sz="2800" dirty="0"/>
              <a:t>Annual Markets, marketing and trade studies </a:t>
            </a:r>
          </a:p>
          <a:p>
            <a:pPr lvl="0"/>
            <a:r>
              <a:rPr lang="en-US" sz="2800" dirty="0"/>
              <a:t>Introduction of Indian sandalwood to Kenya </a:t>
            </a:r>
          </a:p>
          <a:p>
            <a:pPr lvl="0"/>
            <a:r>
              <a:rPr lang="en-US" sz="2800" dirty="0"/>
              <a:t>Bringing 27</a:t>
            </a:r>
            <a:r>
              <a:rPr lang="en-US" sz="2800" baseline="30000" dirty="0"/>
              <a:t>th</a:t>
            </a:r>
            <a:r>
              <a:rPr lang="en-US" sz="2800" dirty="0"/>
              <a:t> IUFRO 2029 to Kenya </a:t>
            </a:r>
          </a:p>
          <a:p>
            <a:pPr lvl="0"/>
            <a:r>
              <a:rPr lang="en-US" sz="2800" dirty="0"/>
              <a:t>Restructuring of KEFRI enterprise to mainstreaming into KEFRI operations</a:t>
            </a:r>
          </a:p>
          <a:p>
            <a:pPr lvl="0"/>
            <a:r>
              <a:rPr lang="en-US" sz="2800" dirty="0"/>
              <a:t>Holding of 1</a:t>
            </a:r>
            <a:r>
              <a:rPr lang="en-US" sz="2800" baseline="30000" dirty="0"/>
              <a:t>st</a:t>
            </a:r>
            <a:r>
              <a:rPr lang="en-US" sz="2800" dirty="0"/>
              <a:t> Kenya Commercial Conference and innovation 2021</a:t>
            </a:r>
          </a:p>
          <a:p>
            <a:pPr lvl="0"/>
            <a:r>
              <a:rPr lang="en-US" sz="2800" dirty="0"/>
              <a:t>Establishment of KEFRI Research Graduate School </a:t>
            </a:r>
          </a:p>
          <a:p>
            <a:pPr lvl="0"/>
            <a:r>
              <a:rPr lang="en-US" sz="2800" dirty="0"/>
              <a:t>Acquisition of titles for 4 pieces of land in </a:t>
            </a:r>
            <a:r>
              <a:rPr lang="en-US" sz="2800" dirty="0" err="1"/>
              <a:t>Kitui</a:t>
            </a:r>
            <a:r>
              <a:rPr lang="en-US" sz="2800" dirty="0"/>
              <a:t> including 1050 hectares 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marL="68580" indent="0">
              <a:buNone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305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618" y="92766"/>
            <a:ext cx="10694504" cy="97403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CAREER ACHIEVEMENTS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83" y="1066800"/>
            <a:ext cx="11065565" cy="54864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sz="3600" dirty="0"/>
              <a:t>Good foundation for two formidable research hubs </a:t>
            </a:r>
            <a:r>
              <a:rPr lang="en-US" sz="3600" dirty="0" err="1"/>
              <a:t>Kitui</a:t>
            </a:r>
            <a:r>
              <a:rPr lang="en-US" sz="3600" dirty="0"/>
              <a:t> and </a:t>
            </a:r>
            <a:r>
              <a:rPr lang="en-US" sz="3600" dirty="0" err="1"/>
              <a:t>Londiani</a:t>
            </a:r>
            <a:endParaRPr lang="en-US" sz="3600" dirty="0"/>
          </a:p>
          <a:p>
            <a:pPr lvl="0"/>
            <a:r>
              <a:rPr lang="en-US" sz="3600" dirty="0"/>
              <a:t>Lobbying for funding of the seed </a:t>
            </a:r>
            <a:r>
              <a:rPr lang="en-US" sz="3600" dirty="0" err="1"/>
              <a:t>centres</a:t>
            </a:r>
            <a:r>
              <a:rPr lang="en-US" sz="3600" dirty="0"/>
              <a:t> progressing well  </a:t>
            </a:r>
          </a:p>
          <a:p>
            <a:pPr lvl="0"/>
            <a:r>
              <a:rPr lang="en-US" sz="3600" dirty="0"/>
              <a:t>KEFRI Special Award for Senior Scientists for publications and productivity 2016-2017</a:t>
            </a:r>
          </a:p>
          <a:p>
            <a:pPr lvl="0"/>
            <a:r>
              <a:rPr lang="en-US" sz="3600" dirty="0"/>
              <a:t>KEFRI Certificate of Appreciation for Outstanding Performance Nationally for 2011-2012 on Integrity, Efficiency, Punctuality, Transparency, and Hard work</a:t>
            </a:r>
          </a:p>
          <a:p>
            <a:pPr lvl="0"/>
            <a:r>
              <a:rPr lang="en-US" sz="3600" dirty="0"/>
              <a:t>Most published science Manager/CEO in the Institute  </a:t>
            </a:r>
          </a:p>
          <a:p>
            <a:r>
              <a:rPr lang="en-US" sz="3200" dirty="0"/>
              <a:t>Leader of 8 KEFRI Task Forces, part time lecturer, examiner, consultant and supervisor MSc and PhD</a:t>
            </a:r>
          </a:p>
          <a:p>
            <a:r>
              <a:rPr lang="en-US" sz="3200" dirty="0"/>
              <a:t> Staff employment 270, ERP, Data Centre, Securing assets </a:t>
            </a:r>
            <a:r>
              <a:rPr lang="en-US" sz="3200" dirty="0" err="1"/>
              <a:t>byfencing</a:t>
            </a:r>
            <a:r>
              <a:rPr lang="en-US" sz="3200" dirty="0"/>
              <a:t>, 400 Ha UON land </a:t>
            </a:r>
            <a:r>
              <a:rPr lang="en-US" sz="3200" dirty="0" err="1"/>
              <a:t>Kibwezi</a:t>
            </a:r>
            <a:r>
              <a:rPr lang="en-US" sz="3200" dirty="0"/>
              <a:t> </a:t>
            </a:r>
            <a:r>
              <a:rPr lang="en-US" sz="3200" dirty="0" err="1"/>
              <a:t>etc</a:t>
            </a:r>
            <a:r>
              <a:rPr lang="en-US" sz="3200" dirty="0"/>
              <a:t> </a:t>
            </a:r>
          </a:p>
          <a:p>
            <a:endParaRPr lang="en-US" sz="3200" dirty="0"/>
          </a:p>
          <a:p>
            <a:pPr lvl="0"/>
            <a:endParaRPr lang="en-US" sz="3600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marL="68580" indent="0">
              <a:buNone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052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618" y="92766"/>
            <a:ext cx="10694504" cy="97403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SCIENTIFIC DISCIOVERIES/CONTRIBUTIONS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10959548" cy="5486400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/>
              <a:t>Science manager career mostly in visioning, ideas creation, directing, mentoring and supervisory:  </a:t>
            </a:r>
          </a:p>
          <a:p>
            <a:pPr lvl="0"/>
            <a:r>
              <a:rPr lang="en-US" dirty="0"/>
              <a:t>Founder of new careers in non-core forestry areas of economics, policy, legislation, socioeconomics, PPP, markets and marketing, regional trade studies and farm forestry.</a:t>
            </a:r>
          </a:p>
          <a:p>
            <a:pPr lvl="0"/>
            <a:r>
              <a:rPr lang="en-US" dirty="0"/>
              <a:t>Build expertise and careers in cost benefits analysis, forest ecosystem valuations, markets and trade and forestry policy and legislation analysis.</a:t>
            </a:r>
          </a:p>
          <a:p>
            <a:pPr lvl="0"/>
            <a:r>
              <a:rPr lang="en-US" dirty="0"/>
              <a:t>Leadership in dryland forestry research development over 20 water harvesting technologies, 88 species and provenance trials and promotion of tree planting in ASALs.</a:t>
            </a:r>
          </a:p>
          <a:p>
            <a:pPr lvl="0"/>
            <a:r>
              <a:rPr lang="en-US" dirty="0"/>
              <a:t>  Most extensive dryland research in the country , regional and the world –Book in final stages of editorial.</a:t>
            </a:r>
          </a:p>
          <a:p>
            <a:pPr lvl="0"/>
            <a:r>
              <a:rPr lang="en-US" dirty="0"/>
              <a:t>Current focus in the greening of ASALs: Indian sandalwood, </a:t>
            </a:r>
            <a:r>
              <a:rPr lang="en-US" dirty="0" err="1"/>
              <a:t>Tarmarinds</a:t>
            </a:r>
            <a:r>
              <a:rPr lang="en-US" dirty="0"/>
              <a:t>, </a:t>
            </a:r>
            <a:r>
              <a:rPr lang="en-US" dirty="0" err="1"/>
              <a:t>Moringa</a:t>
            </a:r>
            <a:r>
              <a:rPr lang="en-US" dirty="0"/>
              <a:t> among others to create basket of choices for investors I am excited about as I retire .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marL="68580" indent="0">
              <a:buNone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101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618" y="92766"/>
            <a:ext cx="10694504" cy="97403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LESSONS LEARNT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10959548" cy="54864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Strong leadership, integrity and strong family  are the foundation of strong personalities and institutions to stand tests of time</a:t>
            </a:r>
          </a:p>
          <a:p>
            <a:pPr lvl="0"/>
            <a:r>
              <a:rPr lang="en-US" dirty="0"/>
              <a:t>Career in science is challenging need hard work, patience, endurance, resilience, professionalisms, integrity and God in combinations </a:t>
            </a:r>
          </a:p>
          <a:p>
            <a:pPr lvl="0"/>
            <a:r>
              <a:rPr lang="en-US" dirty="0"/>
              <a:t>Be conscious on the socioeconomic, political, legal and global dynamics </a:t>
            </a:r>
          </a:p>
          <a:p>
            <a:pPr lvl="0"/>
            <a:r>
              <a:rPr lang="en-US" dirty="0"/>
              <a:t> Those who are in early careers and late careers have some lessons to pick from my career and experiences in planning and  professionalism </a:t>
            </a:r>
          </a:p>
          <a:p>
            <a:pPr lvl="0"/>
            <a:r>
              <a:rPr lang="en-US" dirty="0"/>
              <a:t>Have balanced work, family and honest wealth creation for future leadership  </a:t>
            </a:r>
          </a:p>
          <a:p>
            <a:pPr lvl="0"/>
            <a:r>
              <a:rPr lang="en-US" dirty="0"/>
              <a:t> Avoid many career traps of quick riches, short cuts, pettiness, undermining authority, jealousness, corruption,  negative energy </a:t>
            </a:r>
            <a:r>
              <a:rPr lang="en-US" dirty="0" err="1"/>
              <a:t>etc</a:t>
            </a:r>
            <a:r>
              <a:rPr lang="en-US" dirty="0"/>
              <a:t>   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marL="68580" indent="0">
              <a:buNone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2592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1224</Words>
  <Application>Microsoft Office PowerPoint</Application>
  <PresentationFormat>Widescreen</PresentationFormat>
  <Paragraphs>86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EXPERIENCE AND TAKE HOME OF RETIRING KEFRI SCIENTISTS ON 19TH JULY 2023   </vt:lpstr>
      <vt:lpstr>  INTRODUCTION </vt:lpstr>
      <vt:lpstr>  PROFESSIONAL EXPERIENCE  </vt:lpstr>
      <vt:lpstr>  CHALLENGES AND MITIGATION MEASURES   </vt:lpstr>
      <vt:lpstr>  PERSONAL EXPERIENCE    </vt:lpstr>
      <vt:lpstr>  CAREER ACHIEVEMENTS   </vt:lpstr>
      <vt:lpstr>  CAREER ACHIEVEMENTS   </vt:lpstr>
      <vt:lpstr>  SCIENTIFIC DISCIOVERIES/CONTRIBUTIONS </vt:lpstr>
      <vt:lpstr>  LESSONS LEARNT </vt:lpstr>
      <vt:lpstr>  CONCLUSION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SHADOWS</dc:creator>
  <cp:lastModifiedBy>SHADOWS</cp:lastModifiedBy>
  <cp:revision>19</cp:revision>
  <dcterms:created xsi:type="dcterms:W3CDTF">2023-05-06T06:53:46Z</dcterms:created>
  <dcterms:modified xsi:type="dcterms:W3CDTF">2023-07-17T07:14:29Z</dcterms:modified>
</cp:coreProperties>
</file>