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4"/>
  </p:notesMasterIdLst>
  <p:sldIdLst>
    <p:sldId id="350" r:id="rId2"/>
    <p:sldId id="352" r:id="rId3"/>
    <p:sldId id="356" r:id="rId4"/>
    <p:sldId id="261" r:id="rId5"/>
    <p:sldId id="263" r:id="rId6"/>
    <p:sldId id="324" r:id="rId7"/>
    <p:sldId id="326" r:id="rId8"/>
    <p:sldId id="348" r:id="rId9"/>
    <p:sldId id="358" r:id="rId10"/>
    <p:sldId id="332" r:id="rId11"/>
    <p:sldId id="334" r:id="rId12"/>
    <p:sldId id="336" r:id="rId13"/>
    <p:sldId id="338" r:id="rId14"/>
    <p:sldId id="269" r:id="rId15"/>
    <p:sldId id="314" r:id="rId16"/>
    <p:sldId id="308" r:id="rId17"/>
    <p:sldId id="310" r:id="rId18"/>
    <p:sldId id="283" r:id="rId19"/>
    <p:sldId id="312" r:id="rId20"/>
    <p:sldId id="282" r:id="rId21"/>
    <p:sldId id="288" r:id="rId22"/>
    <p:sldId id="320" r:id="rId23"/>
    <p:sldId id="318" r:id="rId24"/>
    <p:sldId id="292" r:id="rId25"/>
    <p:sldId id="294" r:id="rId26"/>
    <p:sldId id="296" r:id="rId27"/>
    <p:sldId id="302" r:id="rId28"/>
    <p:sldId id="304" r:id="rId29"/>
    <p:sldId id="343" r:id="rId30"/>
    <p:sldId id="341" r:id="rId31"/>
    <p:sldId id="346" r:id="rId32"/>
    <p:sldId id="345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C6C8CC-0CEB-4C1B-8C46-688741E0BEBF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37E7B2F-6F11-41CF-8FA4-5C7246D92C48}">
      <dgm:prSet phldrT="[Text]"/>
      <dgm:spPr>
        <a:xfrm>
          <a:off x="999227" y="570602"/>
          <a:ext cx="433594" cy="433594"/>
        </a:xfr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Hawking</a:t>
          </a:r>
        </a:p>
      </dgm:t>
    </dgm:pt>
    <dgm:pt modelId="{D779D225-3430-4080-88C4-76A5636D664F}" type="parTrans" cxnId="{A291D5C9-C328-43E5-A78B-A3468FD85E33}">
      <dgm:prSet/>
      <dgm:spPr/>
      <dgm:t>
        <a:bodyPr/>
        <a:lstStyle/>
        <a:p>
          <a:endParaRPr lang="en-GB"/>
        </a:p>
      </dgm:t>
    </dgm:pt>
    <dgm:pt modelId="{6DED7597-67C1-4AA1-BFB9-462B602E9E00}" type="sibTrans" cxnId="{A291D5C9-C328-43E5-A78B-A3468FD85E33}">
      <dgm:prSet/>
      <dgm:spPr/>
      <dgm:t>
        <a:bodyPr/>
        <a:lstStyle/>
        <a:p>
          <a:endParaRPr lang="en-GB"/>
        </a:p>
      </dgm:t>
    </dgm:pt>
    <dgm:pt modelId="{97656F63-E50B-46F5-8245-F1C640C727BE}">
      <dgm:prSet phldrT="[Text]"/>
      <dgm:spPr>
        <a:xfrm>
          <a:off x="999227" y="6010"/>
          <a:ext cx="433594" cy="433594"/>
        </a:xfr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Tablets </a:t>
          </a:r>
        </a:p>
      </dgm:t>
    </dgm:pt>
    <dgm:pt modelId="{0AC7A927-67F5-416B-B3F3-415F5241F466}" type="parTrans" cxnId="{CA47F0E6-D766-4D0E-A9FC-A715073F0B8B}">
      <dgm:prSet/>
      <dgm:spPr>
        <a:xfrm rot="16200000">
          <a:off x="1150526" y="489058"/>
          <a:ext cx="130997" cy="32091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GB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49959CAC-8845-49E3-AE40-38A01F51E126}" type="sibTrans" cxnId="{CA47F0E6-D766-4D0E-A9FC-A715073F0B8B}">
      <dgm:prSet/>
      <dgm:spPr/>
      <dgm:t>
        <a:bodyPr/>
        <a:lstStyle/>
        <a:p>
          <a:endParaRPr lang="en-GB"/>
        </a:p>
      </dgm:t>
    </dgm:pt>
    <dgm:pt modelId="{D516281C-45BF-4028-A25C-B8DD5AE48D40}">
      <dgm:prSet phldrT="[Text]"/>
      <dgm:spPr>
        <a:xfrm>
          <a:off x="1563819" y="570602"/>
          <a:ext cx="433594" cy="433594"/>
        </a:xfr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Processed and packaged </a:t>
          </a:r>
        </a:p>
      </dgm:t>
    </dgm:pt>
    <dgm:pt modelId="{2F94C088-95BF-43FC-ABE5-BBD754596B0F}" type="parTrans" cxnId="{B93E0A8E-05BF-48CD-B947-29D1EBA5E669}">
      <dgm:prSet/>
      <dgm:spPr>
        <a:xfrm>
          <a:off x="1432822" y="771354"/>
          <a:ext cx="130997" cy="32091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GB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E5D15D03-E66B-4ACF-924F-F21485B1CC6A}" type="sibTrans" cxnId="{B93E0A8E-05BF-48CD-B947-29D1EBA5E669}">
      <dgm:prSet/>
      <dgm:spPr/>
      <dgm:t>
        <a:bodyPr/>
        <a:lstStyle/>
        <a:p>
          <a:endParaRPr lang="en-GB"/>
        </a:p>
      </dgm:t>
    </dgm:pt>
    <dgm:pt modelId="{5F48FE0A-7D20-4CB5-95CB-9441D259EB4E}">
      <dgm:prSet phldrT="[Text]"/>
      <dgm:spPr>
        <a:xfrm>
          <a:off x="999227" y="1135194"/>
          <a:ext cx="433594" cy="433594"/>
        </a:xfr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Tonic</a:t>
          </a:r>
        </a:p>
      </dgm:t>
    </dgm:pt>
    <dgm:pt modelId="{8E1565C5-9FBA-47C2-9CB5-A46B359DA92C}" type="parTrans" cxnId="{54F7271D-C09D-42B7-A5CC-79DE76FA7B6B}">
      <dgm:prSet/>
      <dgm:spPr>
        <a:xfrm rot="5400000">
          <a:off x="1150526" y="1053650"/>
          <a:ext cx="130997" cy="32091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GB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D667F86F-DC46-47DC-85D0-C6583149420C}" type="sibTrans" cxnId="{54F7271D-C09D-42B7-A5CC-79DE76FA7B6B}">
      <dgm:prSet/>
      <dgm:spPr/>
      <dgm:t>
        <a:bodyPr/>
        <a:lstStyle/>
        <a:p>
          <a:endParaRPr lang="en-GB"/>
        </a:p>
      </dgm:t>
    </dgm:pt>
    <dgm:pt modelId="{B64CBF67-8BE2-4DD9-9BE8-215A1B451936}">
      <dgm:prSet phldrT="[Text]"/>
      <dgm:spPr>
        <a:xfrm>
          <a:off x="434635" y="570602"/>
          <a:ext cx="433594" cy="433594"/>
        </a:xfr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Syrup</a:t>
          </a:r>
        </a:p>
      </dgm:t>
    </dgm:pt>
    <dgm:pt modelId="{3902B9C6-1B46-4BEA-96CD-D5DAD65FBF45}" type="parTrans" cxnId="{FE0AB3FC-B589-403A-8938-FBB0AA763288}">
      <dgm:prSet/>
      <dgm:spPr>
        <a:xfrm rot="10800000">
          <a:off x="868230" y="771354"/>
          <a:ext cx="130997" cy="32091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GB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87BAE77A-A5C9-4BA0-952A-3391C0BCD991}" type="sibTrans" cxnId="{FE0AB3FC-B589-403A-8938-FBB0AA763288}">
      <dgm:prSet/>
      <dgm:spPr/>
      <dgm:t>
        <a:bodyPr/>
        <a:lstStyle/>
        <a:p>
          <a:endParaRPr lang="en-GB"/>
        </a:p>
      </dgm:t>
    </dgm:pt>
    <dgm:pt modelId="{093CF106-9788-4ADA-99C8-19190ACCC072}" type="pres">
      <dgm:prSet presAssocID="{47C6C8CC-0CEB-4C1B-8C46-688741E0BEB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9D28A7F-D512-4C01-8420-F87D14476A1E}" type="pres">
      <dgm:prSet presAssocID="{437E7B2F-6F11-41CF-8FA4-5C7246D92C48}" presName="centerShape" presStyleLbl="node0" presStyleIdx="0" presStyleCnt="1" custScaleY="84440"/>
      <dgm:spPr>
        <a:prstGeom prst="ellipse">
          <a:avLst/>
        </a:prstGeom>
      </dgm:spPr>
      <dgm:t>
        <a:bodyPr/>
        <a:lstStyle/>
        <a:p>
          <a:endParaRPr lang="en-GB"/>
        </a:p>
      </dgm:t>
    </dgm:pt>
    <dgm:pt modelId="{1E536AAB-1A19-4E5B-BEF3-E9A5E303ABD3}" type="pres">
      <dgm:prSet presAssocID="{0AC7A927-67F5-416B-B3F3-415F5241F466}" presName="Name9" presStyleLbl="parChTrans1D2" presStyleIdx="0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16045"/>
              </a:moveTo>
              <a:lnTo>
                <a:pt x="130997" y="16045"/>
              </a:lnTo>
            </a:path>
          </a:pathLst>
        </a:custGeom>
      </dgm:spPr>
      <dgm:t>
        <a:bodyPr/>
        <a:lstStyle/>
        <a:p>
          <a:endParaRPr lang="en-GB"/>
        </a:p>
      </dgm:t>
    </dgm:pt>
    <dgm:pt modelId="{DFE32610-BAC0-4480-AC45-C9E9A74CD461}" type="pres">
      <dgm:prSet presAssocID="{0AC7A927-67F5-416B-B3F3-415F5241F466}" presName="connTx" presStyleLbl="parChTrans1D2" presStyleIdx="0" presStyleCnt="4"/>
      <dgm:spPr/>
      <dgm:t>
        <a:bodyPr/>
        <a:lstStyle/>
        <a:p>
          <a:endParaRPr lang="en-GB"/>
        </a:p>
      </dgm:t>
    </dgm:pt>
    <dgm:pt modelId="{64B20FCF-9132-4D12-8262-A0C8094BC611}" type="pres">
      <dgm:prSet presAssocID="{97656F63-E50B-46F5-8245-F1C640C727BE}" presName="node" presStyleLbl="node1" presStyleIdx="0" presStyleCnt="4" custScaleX="120491" custScaleY="10847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GB"/>
        </a:p>
      </dgm:t>
    </dgm:pt>
    <dgm:pt modelId="{3C16412A-0E8E-4CF9-95A1-23266E48F0D4}" type="pres">
      <dgm:prSet presAssocID="{2F94C088-95BF-43FC-ABE5-BBD754596B0F}" presName="Name9" presStyleLbl="parChTrans1D2" presStyleIdx="1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16045"/>
              </a:moveTo>
              <a:lnTo>
                <a:pt x="130997" y="16045"/>
              </a:lnTo>
            </a:path>
          </a:pathLst>
        </a:custGeom>
      </dgm:spPr>
      <dgm:t>
        <a:bodyPr/>
        <a:lstStyle/>
        <a:p>
          <a:endParaRPr lang="en-GB"/>
        </a:p>
      </dgm:t>
    </dgm:pt>
    <dgm:pt modelId="{45452559-021C-4873-9AF3-CC40D7482AC9}" type="pres">
      <dgm:prSet presAssocID="{2F94C088-95BF-43FC-ABE5-BBD754596B0F}" presName="connTx" presStyleLbl="parChTrans1D2" presStyleIdx="1" presStyleCnt="4"/>
      <dgm:spPr/>
      <dgm:t>
        <a:bodyPr/>
        <a:lstStyle/>
        <a:p>
          <a:endParaRPr lang="en-GB"/>
        </a:p>
      </dgm:t>
    </dgm:pt>
    <dgm:pt modelId="{C68EB7FC-F049-4FDD-9070-9DC14E0D4183}" type="pres">
      <dgm:prSet presAssocID="{D516281C-45BF-4028-A25C-B8DD5AE48D40}" presName="node" presStyleLbl="node1" presStyleIdx="1" presStyleCnt="4" custScaleX="120155" custScaleY="10977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GB"/>
        </a:p>
      </dgm:t>
    </dgm:pt>
    <dgm:pt modelId="{DED0E868-33E0-44B7-9333-089302C4CFD0}" type="pres">
      <dgm:prSet presAssocID="{8E1565C5-9FBA-47C2-9CB5-A46B359DA92C}" presName="Name9" presStyleLbl="parChTrans1D2" presStyleIdx="2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16045"/>
              </a:moveTo>
              <a:lnTo>
                <a:pt x="130997" y="16045"/>
              </a:lnTo>
            </a:path>
          </a:pathLst>
        </a:custGeom>
      </dgm:spPr>
      <dgm:t>
        <a:bodyPr/>
        <a:lstStyle/>
        <a:p>
          <a:endParaRPr lang="en-GB"/>
        </a:p>
      </dgm:t>
    </dgm:pt>
    <dgm:pt modelId="{6C677289-1953-4AEE-B4C0-28EA5E83FD36}" type="pres">
      <dgm:prSet presAssocID="{8E1565C5-9FBA-47C2-9CB5-A46B359DA92C}" presName="connTx" presStyleLbl="parChTrans1D2" presStyleIdx="2" presStyleCnt="4"/>
      <dgm:spPr/>
      <dgm:t>
        <a:bodyPr/>
        <a:lstStyle/>
        <a:p>
          <a:endParaRPr lang="en-GB"/>
        </a:p>
      </dgm:t>
    </dgm:pt>
    <dgm:pt modelId="{AB5B7539-5CDC-49BC-AFFB-07D46B3D182C}" type="pres">
      <dgm:prSet presAssocID="{5F48FE0A-7D20-4CB5-95CB-9441D259EB4E}" presName="node" presStyleLbl="node1" presStyleIdx="2" presStyleCnt="4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GB"/>
        </a:p>
      </dgm:t>
    </dgm:pt>
    <dgm:pt modelId="{3C45962D-7E50-4535-B4D2-B108941842A6}" type="pres">
      <dgm:prSet presAssocID="{3902B9C6-1B46-4BEA-96CD-D5DAD65FBF45}" presName="Name9" presStyleLbl="parChTrans1D2" presStyleIdx="3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16045"/>
              </a:moveTo>
              <a:lnTo>
                <a:pt x="130997" y="16045"/>
              </a:lnTo>
            </a:path>
          </a:pathLst>
        </a:custGeom>
      </dgm:spPr>
      <dgm:t>
        <a:bodyPr/>
        <a:lstStyle/>
        <a:p>
          <a:endParaRPr lang="en-GB"/>
        </a:p>
      </dgm:t>
    </dgm:pt>
    <dgm:pt modelId="{78CBB241-F572-420F-AD31-1CC692C7E5C2}" type="pres">
      <dgm:prSet presAssocID="{3902B9C6-1B46-4BEA-96CD-D5DAD65FBF45}" presName="connTx" presStyleLbl="parChTrans1D2" presStyleIdx="3" presStyleCnt="4"/>
      <dgm:spPr/>
      <dgm:t>
        <a:bodyPr/>
        <a:lstStyle/>
        <a:p>
          <a:endParaRPr lang="en-GB"/>
        </a:p>
      </dgm:t>
    </dgm:pt>
    <dgm:pt modelId="{BFDF2AEE-D6F7-4C5B-B886-1EAD3C0D11B9}" type="pres">
      <dgm:prSet presAssocID="{B64CBF67-8BE2-4DD9-9BE8-215A1B451936}" presName="node" presStyleLbl="node1" presStyleIdx="3" presStyleCnt="4" custScaleX="98718" custScaleY="80234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GB"/>
        </a:p>
      </dgm:t>
    </dgm:pt>
  </dgm:ptLst>
  <dgm:cxnLst>
    <dgm:cxn modelId="{411E4090-46A9-4C06-845C-530F2CC9AB2D}" type="presOf" srcId="{0AC7A927-67F5-416B-B3F3-415F5241F466}" destId="{1E536AAB-1A19-4E5B-BEF3-E9A5E303ABD3}" srcOrd="0" destOrd="0" presId="urn:microsoft.com/office/officeart/2005/8/layout/radial1"/>
    <dgm:cxn modelId="{A291D5C9-C328-43E5-A78B-A3468FD85E33}" srcId="{47C6C8CC-0CEB-4C1B-8C46-688741E0BEBF}" destId="{437E7B2F-6F11-41CF-8FA4-5C7246D92C48}" srcOrd="0" destOrd="0" parTransId="{D779D225-3430-4080-88C4-76A5636D664F}" sibTransId="{6DED7597-67C1-4AA1-BFB9-462B602E9E00}"/>
    <dgm:cxn modelId="{B93E0A8E-05BF-48CD-B947-29D1EBA5E669}" srcId="{437E7B2F-6F11-41CF-8FA4-5C7246D92C48}" destId="{D516281C-45BF-4028-A25C-B8DD5AE48D40}" srcOrd="1" destOrd="0" parTransId="{2F94C088-95BF-43FC-ABE5-BBD754596B0F}" sibTransId="{E5D15D03-E66B-4ACF-924F-F21485B1CC6A}"/>
    <dgm:cxn modelId="{CA47F0E6-D766-4D0E-A9FC-A715073F0B8B}" srcId="{437E7B2F-6F11-41CF-8FA4-5C7246D92C48}" destId="{97656F63-E50B-46F5-8245-F1C640C727BE}" srcOrd="0" destOrd="0" parTransId="{0AC7A927-67F5-416B-B3F3-415F5241F466}" sibTransId="{49959CAC-8845-49E3-AE40-38A01F51E126}"/>
    <dgm:cxn modelId="{FE0AB3FC-B589-403A-8938-FBB0AA763288}" srcId="{437E7B2F-6F11-41CF-8FA4-5C7246D92C48}" destId="{B64CBF67-8BE2-4DD9-9BE8-215A1B451936}" srcOrd="3" destOrd="0" parTransId="{3902B9C6-1B46-4BEA-96CD-D5DAD65FBF45}" sibTransId="{87BAE77A-A5C9-4BA0-952A-3391C0BCD991}"/>
    <dgm:cxn modelId="{54F7271D-C09D-42B7-A5CC-79DE76FA7B6B}" srcId="{437E7B2F-6F11-41CF-8FA4-5C7246D92C48}" destId="{5F48FE0A-7D20-4CB5-95CB-9441D259EB4E}" srcOrd="2" destOrd="0" parTransId="{8E1565C5-9FBA-47C2-9CB5-A46B359DA92C}" sibTransId="{D667F86F-DC46-47DC-85D0-C6583149420C}"/>
    <dgm:cxn modelId="{E3767E6B-0888-46ED-9AE3-10EB79664A14}" type="presOf" srcId="{3902B9C6-1B46-4BEA-96CD-D5DAD65FBF45}" destId="{78CBB241-F572-420F-AD31-1CC692C7E5C2}" srcOrd="1" destOrd="0" presId="urn:microsoft.com/office/officeart/2005/8/layout/radial1"/>
    <dgm:cxn modelId="{DE1C3DFF-FD09-4B0F-A37A-A787E71DD5BE}" type="presOf" srcId="{97656F63-E50B-46F5-8245-F1C640C727BE}" destId="{64B20FCF-9132-4D12-8262-A0C8094BC611}" srcOrd="0" destOrd="0" presId="urn:microsoft.com/office/officeart/2005/8/layout/radial1"/>
    <dgm:cxn modelId="{D7345DFD-E62A-4F85-813B-98A9524AE876}" type="presOf" srcId="{8E1565C5-9FBA-47C2-9CB5-A46B359DA92C}" destId="{6C677289-1953-4AEE-B4C0-28EA5E83FD36}" srcOrd="1" destOrd="0" presId="urn:microsoft.com/office/officeart/2005/8/layout/radial1"/>
    <dgm:cxn modelId="{46072ED3-497D-4A2B-9F70-6B45638AA42A}" type="presOf" srcId="{437E7B2F-6F11-41CF-8FA4-5C7246D92C48}" destId="{A9D28A7F-D512-4C01-8420-F87D14476A1E}" srcOrd="0" destOrd="0" presId="urn:microsoft.com/office/officeart/2005/8/layout/radial1"/>
    <dgm:cxn modelId="{D72C1769-928A-45EB-BBCB-389BF65BA3CE}" type="presOf" srcId="{2F94C088-95BF-43FC-ABE5-BBD754596B0F}" destId="{3C16412A-0E8E-4CF9-95A1-23266E48F0D4}" srcOrd="0" destOrd="0" presId="urn:microsoft.com/office/officeart/2005/8/layout/radial1"/>
    <dgm:cxn modelId="{4926273E-157B-4E30-B7F4-31E468286B3F}" type="presOf" srcId="{5F48FE0A-7D20-4CB5-95CB-9441D259EB4E}" destId="{AB5B7539-5CDC-49BC-AFFB-07D46B3D182C}" srcOrd="0" destOrd="0" presId="urn:microsoft.com/office/officeart/2005/8/layout/radial1"/>
    <dgm:cxn modelId="{2D4B3FAD-BE71-4C98-85EE-308D1A1B5BE1}" type="presOf" srcId="{2F94C088-95BF-43FC-ABE5-BBD754596B0F}" destId="{45452559-021C-4873-9AF3-CC40D7482AC9}" srcOrd="1" destOrd="0" presId="urn:microsoft.com/office/officeart/2005/8/layout/radial1"/>
    <dgm:cxn modelId="{0D3E20D0-C803-464E-B9D2-8D797B7B0660}" type="presOf" srcId="{B64CBF67-8BE2-4DD9-9BE8-215A1B451936}" destId="{BFDF2AEE-D6F7-4C5B-B886-1EAD3C0D11B9}" srcOrd="0" destOrd="0" presId="urn:microsoft.com/office/officeart/2005/8/layout/radial1"/>
    <dgm:cxn modelId="{E6B21E65-7205-4086-9626-277B77F34CFE}" type="presOf" srcId="{0AC7A927-67F5-416B-B3F3-415F5241F466}" destId="{DFE32610-BAC0-4480-AC45-C9E9A74CD461}" srcOrd="1" destOrd="0" presId="urn:microsoft.com/office/officeart/2005/8/layout/radial1"/>
    <dgm:cxn modelId="{D344E309-5949-4277-8BB6-D7714DF8BEE2}" type="presOf" srcId="{8E1565C5-9FBA-47C2-9CB5-A46B359DA92C}" destId="{DED0E868-33E0-44B7-9333-089302C4CFD0}" srcOrd="0" destOrd="0" presId="urn:microsoft.com/office/officeart/2005/8/layout/radial1"/>
    <dgm:cxn modelId="{DC2ED5BB-D34C-41A5-BFFA-FC06BC166374}" type="presOf" srcId="{3902B9C6-1B46-4BEA-96CD-D5DAD65FBF45}" destId="{3C45962D-7E50-4535-B4D2-B108941842A6}" srcOrd="0" destOrd="0" presId="urn:microsoft.com/office/officeart/2005/8/layout/radial1"/>
    <dgm:cxn modelId="{044C36D8-95DC-4678-BE7F-470F29194F49}" type="presOf" srcId="{47C6C8CC-0CEB-4C1B-8C46-688741E0BEBF}" destId="{093CF106-9788-4ADA-99C8-19190ACCC072}" srcOrd="0" destOrd="0" presId="urn:microsoft.com/office/officeart/2005/8/layout/radial1"/>
    <dgm:cxn modelId="{B995E531-3A14-417D-BE5E-743730C1E25D}" type="presOf" srcId="{D516281C-45BF-4028-A25C-B8DD5AE48D40}" destId="{C68EB7FC-F049-4FDD-9070-9DC14E0D4183}" srcOrd="0" destOrd="0" presId="urn:microsoft.com/office/officeart/2005/8/layout/radial1"/>
    <dgm:cxn modelId="{397CA50D-57D6-4A9F-B0FA-77346DAE08B9}" type="presParOf" srcId="{093CF106-9788-4ADA-99C8-19190ACCC072}" destId="{A9D28A7F-D512-4C01-8420-F87D14476A1E}" srcOrd="0" destOrd="0" presId="urn:microsoft.com/office/officeart/2005/8/layout/radial1"/>
    <dgm:cxn modelId="{1DD5AB8C-8355-4CEB-AFDD-6A438903154F}" type="presParOf" srcId="{093CF106-9788-4ADA-99C8-19190ACCC072}" destId="{1E536AAB-1A19-4E5B-BEF3-E9A5E303ABD3}" srcOrd="1" destOrd="0" presId="urn:microsoft.com/office/officeart/2005/8/layout/radial1"/>
    <dgm:cxn modelId="{5399D500-2D86-4326-A3E5-DF7C1DFAAA32}" type="presParOf" srcId="{1E536AAB-1A19-4E5B-BEF3-E9A5E303ABD3}" destId="{DFE32610-BAC0-4480-AC45-C9E9A74CD461}" srcOrd="0" destOrd="0" presId="urn:microsoft.com/office/officeart/2005/8/layout/radial1"/>
    <dgm:cxn modelId="{2B794B5E-AAE0-412D-9EBB-725301DE66C9}" type="presParOf" srcId="{093CF106-9788-4ADA-99C8-19190ACCC072}" destId="{64B20FCF-9132-4D12-8262-A0C8094BC611}" srcOrd="2" destOrd="0" presId="urn:microsoft.com/office/officeart/2005/8/layout/radial1"/>
    <dgm:cxn modelId="{3E986EA1-60AA-4F11-A05D-9098671CFE5C}" type="presParOf" srcId="{093CF106-9788-4ADA-99C8-19190ACCC072}" destId="{3C16412A-0E8E-4CF9-95A1-23266E48F0D4}" srcOrd="3" destOrd="0" presId="urn:microsoft.com/office/officeart/2005/8/layout/radial1"/>
    <dgm:cxn modelId="{2D41875F-FE64-4F47-A951-577C59D53A5D}" type="presParOf" srcId="{3C16412A-0E8E-4CF9-95A1-23266E48F0D4}" destId="{45452559-021C-4873-9AF3-CC40D7482AC9}" srcOrd="0" destOrd="0" presId="urn:microsoft.com/office/officeart/2005/8/layout/radial1"/>
    <dgm:cxn modelId="{E7CFB529-97AB-420D-A057-C6C098555DEA}" type="presParOf" srcId="{093CF106-9788-4ADA-99C8-19190ACCC072}" destId="{C68EB7FC-F049-4FDD-9070-9DC14E0D4183}" srcOrd="4" destOrd="0" presId="urn:microsoft.com/office/officeart/2005/8/layout/radial1"/>
    <dgm:cxn modelId="{C7BCDF15-B606-412B-9BFA-A0191B687CCD}" type="presParOf" srcId="{093CF106-9788-4ADA-99C8-19190ACCC072}" destId="{DED0E868-33E0-44B7-9333-089302C4CFD0}" srcOrd="5" destOrd="0" presId="urn:microsoft.com/office/officeart/2005/8/layout/radial1"/>
    <dgm:cxn modelId="{ADC19A24-78CA-4A16-8637-2D1DFFF30A9E}" type="presParOf" srcId="{DED0E868-33E0-44B7-9333-089302C4CFD0}" destId="{6C677289-1953-4AEE-B4C0-28EA5E83FD36}" srcOrd="0" destOrd="0" presId="urn:microsoft.com/office/officeart/2005/8/layout/radial1"/>
    <dgm:cxn modelId="{D2A37140-D98E-4829-9004-890E4F85AB0A}" type="presParOf" srcId="{093CF106-9788-4ADA-99C8-19190ACCC072}" destId="{AB5B7539-5CDC-49BC-AFFB-07D46B3D182C}" srcOrd="6" destOrd="0" presId="urn:microsoft.com/office/officeart/2005/8/layout/radial1"/>
    <dgm:cxn modelId="{907BCC11-95F0-4C1E-A7E9-5DD9F5971D20}" type="presParOf" srcId="{093CF106-9788-4ADA-99C8-19190ACCC072}" destId="{3C45962D-7E50-4535-B4D2-B108941842A6}" srcOrd="7" destOrd="0" presId="urn:microsoft.com/office/officeart/2005/8/layout/radial1"/>
    <dgm:cxn modelId="{257D7EA4-9078-4B69-BBAD-969FEFCFBF42}" type="presParOf" srcId="{3C45962D-7E50-4535-B4D2-B108941842A6}" destId="{78CBB241-F572-420F-AD31-1CC692C7E5C2}" srcOrd="0" destOrd="0" presId="urn:microsoft.com/office/officeart/2005/8/layout/radial1"/>
    <dgm:cxn modelId="{92E2AA15-0766-4069-A6D8-C096CDD05DC4}" type="presParOf" srcId="{093CF106-9788-4ADA-99C8-19190ACCC072}" destId="{BFDF2AEE-D6F7-4C5B-B886-1EAD3C0D11B9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7FACE-683C-42F4-A748-222112A3A7F2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86CB01-D73D-47DF-B6B6-C1D6B8F3B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077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07A5C-0499-4746-9DE8-DA83D6D4710E}" type="slidenum">
              <a:rPr lang="en-GB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308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75361-2E5E-4550-AFC4-8343833D576C}" type="datetimeFigureOut">
              <a:rPr lang="en-GB">
                <a:solidFill>
                  <a:srgbClr val="FFFFFF">
                    <a:shade val="90000"/>
                  </a:srgbClr>
                </a:solidFill>
              </a:rPr>
              <a:pPr>
                <a:defRPr/>
              </a:pPr>
              <a:t>09/05/2022</a:t>
            </a:fld>
            <a:endParaRPr lang="en-GB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58CC4-E045-436B-856A-99B97E1A6BE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04494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4B130-1FB7-41F6-BE7E-13C97C429614}" type="datetimeFigureOut">
              <a:rPr lang="en-GB">
                <a:solidFill>
                  <a:srgbClr val="FFFFFF">
                    <a:shade val="90000"/>
                  </a:srgbClr>
                </a:solidFill>
              </a:rPr>
              <a:pPr>
                <a:defRPr/>
              </a:pPr>
              <a:t>09/05/2022</a:t>
            </a:fld>
            <a:endParaRPr lang="en-GB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C4507-BE27-4E93-AA6D-E8884DBADF2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69895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EF9E8-BBCA-4BA1-9379-91297A597D59}" type="datetimeFigureOut">
              <a:rPr lang="en-GB">
                <a:solidFill>
                  <a:srgbClr val="FFFFFF">
                    <a:shade val="90000"/>
                  </a:srgbClr>
                </a:solidFill>
              </a:rPr>
              <a:pPr>
                <a:defRPr/>
              </a:pPr>
              <a:t>09/05/2022</a:t>
            </a:fld>
            <a:endParaRPr lang="en-GB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339A5-5EA2-414B-A71B-56F153A525E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28882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9812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14400" y="41148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8767176B-936B-4933-9FE3-118F6B3769F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240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83946-08DC-494A-A30D-83F6893A18A9}" type="datetimeFigureOut">
              <a:rPr lang="en-GB">
                <a:solidFill>
                  <a:srgbClr val="FFFFFF">
                    <a:shade val="90000"/>
                  </a:srgbClr>
                </a:solidFill>
              </a:rPr>
              <a:pPr>
                <a:defRPr/>
              </a:pPr>
              <a:t>09/05/2022</a:t>
            </a:fld>
            <a:endParaRPr lang="en-GB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101BE-FCE8-4900-9D62-B507E8F914D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05054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E4CB7-1D5C-4B3A-AD21-E61AA33AD3C3}" type="datetimeFigureOut">
              <a:rPr lang="en-GB">
                <a:solidFill>
                  <a:srgbClr val="FFFFFF">
                    <a:shade val="90000"/>
                  </a:srgbClr>
                </a:solidFill>
              </a:rPr>
              <a:pPr>
                <a:defRPr/>
              </a:pPr>
              <a:t>09/05/2022</a:t>
            </a:fld>
            <a:endParaRPr lang="en-GB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FD409-3DBE-4DE7-AA61-37B1619FBCF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58237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90DDA-3206-4124-A42A-889D57001EDF}" type="datetimeFigureOut">
              <a:rPr lang="en-GB">
                <a:solidFill>
                  <a:srgbClr val="FFFFFF">
                    <a:shade val="90000"/>
                  </a:srgbClr>
                </a:solidFill>
              </a:rPr>
              <a:pPr>
                <a:defRPr/>
              </a:pPr>
              <a:t>09/05/2022</a:t>
            </a:fld>
            <a:endParaRPr lang="en-GB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1ED9A-4AC6-44B0-985E-80D96D0FACD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43933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77" y="1859772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54E09-72F7-47AB-B338-351E73B68592}" type="datetimeFigureOut">
              <a:rPr lang="en-GB">
                <a:solidFill>
                  <a:srgbClr val="FFFFFF">
                    <a:shade val="90000"/>
                  </a:srgbClr>
                </a:solidFill>
              </a:rPr>
              <a:pPr>
                <a:defRPr/>
              </a:pPr>
              <a:t>09/05/2022</a:t>
            </a:fld>
            <a:endParaRPr lang="en-GB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93AA9-D4BD-42D4-B725-5C3CE57EE6A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10923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BA85F-35ED-405E-938B-2240F4953BDE}" type="datetimeFigureOut">
              <a:rPr lang="en-GB">
                <a:solidFill>
                  <a:srgbClr val="FFFFFF">
                    <a:shade val="90000"/>
                  </a:srgbClr>
                </a:solidFill>
              </a:rPr>
              <a:pPr>
                <a:defRPr/>
              </a:pPr>
              <a:t>09/05/2022</a:t>
            </a:fld>
            <a:endParaRPr lang="en-GB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A82FC-2A82-49B9-A64A-30BDD9E571A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46559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C715B-03FF-4A82-918B-77E7EC88A70E}" type="datetimeFigureOut">
              <a:rPr lang="en-GB">
                <a:solidFill>
                  <a:srgbClr val="FFFFFF">
                    <a:shade val="90000"/>
                  </a:srgbClr>
                </a:solidFill>
              </a:rPr>
              <a:pPr>
                <a:defRPr/>
              </a:pPr>
              <a:t>09/05/2022</a:t>
            </a:fld>
            <a:endParaRPr lang="en-GB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2E51F-35F1-4039-972D-10F2C78EFB5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52975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8CDA3-7D06-4D7C-93F8-72F7BF86406A}" type="datetimeFigureOut">
              <a:rPr lang="en-GB">
                <a:solidFill>
                  <a:srgbClr val="FFFFFF">
                    <a:shade val="90000"/>
                  </a:srgbClr>
                </a:solidFill>
              </a:rPr>
              <a:pPr>
                <a:defRPr/>
              </a:pPr>
              <a:t>09/05/2022</a:t>
            </a:fld>
            <a:endParaRPr lang="en-GB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6A43A-1A18-4B09-852D-A4BDD8849D1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12961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10672244" y="5359415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 flipV="1">
            <a:off x="5842000" y="6219840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9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263A5-D2CA-4D7F-AFF3-62A00E476660}" type="datetimeFigureOut">
              <a:rPr lang="en-GB">
                <a:solidFill>
                  <a:srgbClr val="FFFFFF">
                    <a:shade val="90000"/>
                  </a:srgbClr>
                </a:solidFill>
              </a:rPr>
              <a:pPr>
                <a:defRPr/>
              </a:pPr>
              <a:t>09/05/2022</a:t>
            </a:fld>
            <a:endParaRPr lang="en-GB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65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38403-76EB-490D-841D-6AD1DB2E11F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81041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6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65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C81F15-1CDB-4856-B213-BCC3943ADB04}" type="datetimeFigureOut">
              <a:rPr lang="en-GB">
                <a:solidFill>
                  <a:srgbClr val="FFFFFF">
                    <a:shade val="90000"/>
                  </a:srgbClr>
                </a:solidFill>
              </a:rPr>
              <a:pPr>
                <a:defRPr/>
              </a:pPr>
              <a:t>09/05/2022</a:t>
            </a:fld>
            <a:endParaRPr lang="en-GB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65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65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>
            <a:lvl1pPr algn="r" eaLnBrk="1" hangingPunct="1">
              <a:defRPr sz="1200">
                <a:solidFill>
                  <a:srgbClr val="F3F3F3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A28409-ACCB-4551-9D96-B1A4C25DEF30}" type="slidenum">
              <a:rPr lang="en-GB" alt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cs typeface="Arial" panose="020B0604020202020204" pitchFamily="34" charset="0"/>
            </a:endParaRPr>
          </a:p>
        </p:txBody>
      </p:sp>
      <p:grpSp>
        <p:nvGrpSpPr>
          <p:cNvPr id="1033" name="Group 1"/>
          <p:cNvGrpSpPr/>
          <p:nvPr/>
        </p:nvGrpSpPr>
        <p:grpSpPr bwMode="auto">
          <a:xfrm>
            <a:off x="-25398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3865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C2592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38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38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C2592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405" indent="-209550" algn="l" rtl="0" eaLnBrk="0" fontAlgn="base" hangingPunct="0">
        <a:spcBef>
          <a:spcPct val="20000"/>
        </a:spcBef>
        <a:spcAft>
          <a:spcPct val="0"/>
        </a:spcAft>
        <a:buClr>
          <a:srgbClr val="C2592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18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 panose="05020102010507070707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 panose="05020102010507070707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Word_Document1.doc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Word_Document2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2035" y="2008495"/>
            <a:ext cx="11979965" cy="95410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KEFRI 2</a:t>
            </a:r>
            <a:r>
              <a:rPr lang="en-US" sz="2800" b="1" baseline="30000" dirty="0" smtClean="0"/>
              <a:t>ND</a:t>
            </a:r>
            <a:r>
              <a:rPr lang="en-US" sz="2800" b="1" dirty="0" smtClean="0"/>
              <a:t> MONTHLY SCIENTIFIC COLLOQIUM ON SHARING SCIENCE FOR FORESTRY SECTOR DEVELOPMENT AND  VISIBILITY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929809"/>
            <a:ext cx="12085983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smtClean="0"/>
              <a:t>“The </a:t>
            </a:r>
            <a:r>
              <a:rPr lang="en-US" b="1" dirty="0"/>
              <a:t>forestry sectors requires value driven researchers with vision dream that transcends generations to transform lives of our people into prosperous  country ’’</a:t>
            </a: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38914" name="Picture 2" descr="Image result for KEFRI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6325" y="320728"/>
            <a:ext cx="2271384" cy="16870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12035" y="3332629"/>
            <a:ext cx="11873948" cy="138499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THE ROLE OF FORESTRY RESEARCH IN TRADE AND SOCIOECONOMIC DEVELOPMENT IN KENYA TO THE 21</a:t>
            </a:r>
            <a:r>
              <a:rPr lang="en-US" sz="2800" b="1" baseline="30000" dirty="0"/>
              <a:t>ST</a:t>
            </a:r>
            <a:r>
              <a:rPr lang="en-US" sz="2800" b="1" dirty="0"/>
              <a:t> </a:t>
            </a:r>
            <a:r>
              <a:rPr lang="en-US" sz="2800" b="1" dirty="0" smtClean="0"/>
              <a:t>CENTURY</a:t>
            </a:r>
          </a:p>
          <a:p>
            <a:pPr algn="ctr"/>
            <a:r>
              <a:rPr lang="en-US" sz="2800" b="1" dirty="0" smtClean="0"/>
              <a:t>  5</a:t>
            </a:r>
            <a:r>
              <a:rPr lang="en-US" sz="2800" b="1" baseline="30000" dirty="0" smtClean="0"/>
              <a:t>TH</a:t>
            </a:r>
            <a:r>
              <a:rPr lang="en-US" sz="2800" b="1" dirty="0" smtClean="0"/>
              <a:t> MAY 2022-KEFRI AUDITORIUM </a:t>
            </a:r>
            <a:endParaRPr lang="en-US" sz="2800" dirty="0"/>
          </a:p>
        </p:txBody>
      </p:sp>
      <p:grpSp>
        <p:nvGrpSpPr>
          <p:cNvPr id="16390" name="Group 4"/>
          <p:cNvGrpSpPr/>
          <p:nvPr/>
        </p:nvGrpSpPr>
        <p:grpSpPr bwMode="auto">
          <a:xfrm>
            <a:off x="1530351" y="6232540"/>
            <a:ext cx="9142413" cy="720725"/>
            <a:chOff x="6350" y="6232416"/>
            <a:chExt cx="9142413" cy="721271"/>
          </a:xfrm>
        </p:grpSpPr>
        <p:pic>
          <p:nvPicPr>
            <p:cNvPr id="16391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0" y="6308725"/>
              <a:ext cx="9142413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Oval 7"/>
            <p:cNvSpPr/>
            <p:nvPr/>
          </p:nvSpPr>
          <p:spPr>
            <a:xfrm>
              <a:off x="6350" y="6232416"/>
              <a:ext cx="893763" cy="7212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524001" y="5731378"/>
            <a:ext cx="9766851" cy="57741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Dr. </a:t>
            </a:r>
            <a:r>
              <a:rPr lang="en-US" dirty="0">
                <a:solidFill>
                  <a:srgbClr val="FFFFFF"/>
                </a:solidFill>
              </a:rPr>
              <a:t>Joshua </a:t>
            </a:r>
            <a:r>
              <a:rPr lang="en-US" dirty="0" smtClean="0">
                <a:solidFill>
                  <a:srgbClr val="FFFFFF"/>
                </a:solidFill>
              </a:rPr>
              <a:t>K. </a:t>
            </a:r>
            <a:r>
              <a:rPr lang="en-US" dirty="0" err="1">
                <a:solidFill>
                  <a:srgbClr val="FFFFFF"/>
                </a:solidFill>
              </a:rPr>
              <a:t>Cheboiwo</a:t>
            </a:r>
            <a:r>
              <a:rPr lang="en-US" dirty="0">
                <a:solidFill>
                  <a:srgbClr val="FFFFFF"/>
                </a:solidFill>
              </a:rPr>
              <a:t> (PhD), </a:t>
            </a:r>
            <a:r>
              <a:rPr lang="en-US" dirty="0" smtClean="0">
                <a:solidFill>
                  <a:srgbClr val="FFFFFF"/>
                </a:solidFill>
              </a:rPr>
              <a:t>Senior Principal Research Scientist, </a:t>
            </a:r>
            <a:r>
              <a:rPr lang="en-US" dirty="0">
                <a:solidFill>
                  <a:srgbClr val="FFFFFF"/>
                </a:solidFill>
              </a:rPr>
              <a:t>Director KEFRI </a:t>
            </a:r>
          </a:p>
        </p:txBody>
      </p:sp>
    </p:spTree>
    <p:extLst>
      <p:ext uri="{BB962C8B-B14F-4D97-AF65-F5344CB8AC3E}">
        <p14:creationId xmlns:p14="http://schemas.microsoft.com/office/powerpoint/2010/main" val="189506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382" y="0"/>
            <a:ext cx="9144000" cy="620688"/>
          </a:xfrm>
        </p:spPr>
        <p:txBody>
          <a:bodyPr/>
          <a:lstStyle/>
          <a:p>
            <a:r>
              <a:rPr lang="en-US" sz="3200" b="1" dirty="0">
                <a:solidFill>
                  <a:srgbClr val="000000"/>
                </a:solidFill>
              </a:rPr>
              <a:t>RATIONAL FOR PROMOTION OF TIMBER TRADE </a:t>
            </a:r>
            <a:endParaRPr lang="x-none" sz="32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817" y="859678"/>
            <a:ext cx="11781182" cy="6237312"/>
          </a:xfrm>
        </p:spPr>
        <p:txBody>
          <a:bodyPr/>
          <a:lstStyle/>
          <a:p>
            <a:pPr algn="just"/>
            <a:r>
              <a:rPr lang="en-GB" dirty="0" smtClean="0">
                <a:solidFill>
                  <a:srgbClr val="000000"/>
                </a:solidFill>
              </a:rPr>
              <a:t> Africa </a:t>
            </a:r>
            <a:r>
              <a:rPr lang="en-GB" dirty="0">
                <a:solidFill>
                  <a:srgbClr val="000000"/>
                </a:solidFill>
              </a:rPr>
              <a:t>is endowed with a large population and large diversified natural resources endowments </a:t>
            </a:r>
          </a:p>
          <a:p>
            <a:pPr algn="just"/>
            <a:r>
              <a:rPr lang="en-GB" dirty="0" smtClean="0">
                <a:solidFill>
                  <a:srgbClr val="000000"/>
                </a:solidFill>
              </a:rPr>
              <a:t>Promote </a:t>
            </a:r>
            <a:r>
              <a:rPr lang="en-GB" dirty="0">
                <a:solidFill>
                  <a:srgbClr val="000000"/>
                </a:solidFill>
              </a:rPr>
              <a:t>intra country trade and investments to create employment, income generation and overall continental economic development</a:t>
            </a:r>
          </a:p>
          <a:p>
            <a:pPr algn="just"/>
            <a:r>
              <a:rPr lang="en-GB" dirty="0" smtClean="0">
                <a:solidFill>
                  <a:srgbClr val="000000"/>
                </a:solidFill>
              </a:rPr>
              <a:t>Kenya is key partner in </a:t>
            </a:r>
            <a:r>
              <a:rPr lang="en-GB" dirty="0" err="1" smtClean="0">
                <a:solidFill>
                  <a:srgbClr val="000000"/>
                </a:solidFill>
              </a:rPr>
              <a:t>AfCFTA</a:t>
            </a:r>
            <a:r>
              <a:rPr lang="en-GB" dirty="0" smtClean="0">
                <a:solidFill>
                  <a:srgbClr val="000000"/>
                </a:solidFill>
              </a:rPr>
              <a:t>  benefit from continental efficient </a:t>
            </a:r>
            <a:r>
              <a:rPr lang="en-GB" dirty="0">
                <a:solidFill>
                  <a:srgbClr val="000000"/>
                </a:solidFill>
              </a:rPr>
              <a:t>flow of goods and </a:t>
            </a:r>
            <a:r>
              <a:rPr lang="en-GB" dirty="0" smtClean="0">
                <a:solidFill>
                  <a:srgbClr val="000000"/>
                </a:solidFill>
              </a:rPr>
              <a:t>services</a:t>
            </a:r>
            <a:endParaRPr lang="en-GB" dirty="0">
              <a:solidFill>
                <a:srgbClr val="000000"/>
              </a:solidFill>
            </a:endParaRPr>
          </a:p>
          <a:p>
            <a:pPr algn="just"/>
            <a:r>
              <a:rPr lang="en-GB" dirty="0" smtClean="0">
                <a:solidFill>
                  <a:srgbClr val="000000"/>
                </a:solidFill>
              </a:rPr>
              <a:t>The  </a:t>
            </a:r>
            <a:r>
              <a:rPr lang="en-GB" dirty="0">
                <a:solidFill>
                  <a:srgbClr val="000000"/>
                </a:solidFill>
              </a:rPr>
              <a:t>intra timber trade in Africa in timber account for paltry 5% of the total trade volume traded globally.  </a:t>
            </a:r>
          </a:p>
          <a:p>
            <a:pPr algn="just"/>
            <a:r>
              <a:rPr lang="en-GB" dirty="0" smtClean="0">
                <a:solidFill>
                  <a:srgbClr val="000000"/>
                </a:solidFill>
              </a:rPr>
              <a:t>Kenya </a:t>
            </a:r>
            <a:r>
              <a:rPr lang="en-GB" dirty="0">
                <a:solidFill>
                  <a:srgbClr val="000000"/>
                </a:solidFill>
              </a:rPr>
              <a:t>is  largest </a:t>
            </a:r>
            <a:r>
              <a:rPr lang="en-GB" dirty="0" smtClean="0">
                <a:solidFill>
                  <a:srgbClr val="000000"/>
                </a:solidFill>
              </a:rPr>
              <a:t>importer </a:t>
            </a:r>
            <a:r>
              <a:rPr lang="en-GB" dirty="0">
                <a:solidFill>
                  <a:srgbClr val="000000"/>
                </a:solidFill>
              </a:rPr>
              <a:t>of timber in the Eastern Africa stands to benefit from intra Africa timber trade. </a:t>
            </a:r>
          </a:p>
          <a:p>
            <a:pPr algn="just"/>
            <a:r>
              <a:rPr lang="en-GB" dirty="0" smtClean="0">
                <a:solidFill>
                  <a:srgbClr val="000000"/>
                </a:solidFill>
              </a:rPr>
              <a:t>To enhance </a:t>
            </a:r>
            <a:r>
              <a:rPr lang="en-GB" dirty="0">
                <a:solidFill>
                  <a:srgbClr val="000000"/>
                </a:solidFill>
              </a:rPr>
              <a:t>Kenya’s  trading position as a hub of woodworks manufacturing for local and export markets </a:t>
            </a:r>
          </a:p>
        </p:txBody>
      </p:sp>
    </p:spTree>
    <p:extLst>
      <p:ext uri="{BB962C8B-B14F-4D97-AF65-F5344CB8AC3E}">
        <p14:creationId xmlns:p14="http://schemas.microsoft.com/office/powerpoint/2010/main" val="279130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955" y="0"/>
            <a:ext cx="9144000" cy="620688"/>
          </a:xfrm>
        </p:spPr>
        <p:txBody>
          <a:bodyPr/>
          <a:lstStyle/>
          <a:p>
            <a:r>
              <a:rPr lang="en-US" sz="3200" b="1" dirty="0">
                <a:solidFill>
                  <a:srgbClr val="000000"/>
                </a:solidFill>
              </a:rPr>
              <a:t>RATIONAL FOR PROMOTION OF TIMBER TRADE </a:t>
            </a:r>
            <a:endParaRPr lang="x-none" sz="32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34988"/>
            <a:ext cx="12192000" cy="6237312"/>
          </a:xfrm>
        </p:spPr>
        <p:txBody>
          <a:bodyPr/>
          <a:lstStyle/>
          <a:p>
            <a:pPr algn="just"/>
            <a:r>
              <a:rPr lang="en-GB" dirty="0" smtClean="0">
                <a:solidFill>
                  <a:srgbClr val="000000"/>
                </a:solidFill>
              </a:rPr>
              <a:t>Trans </a:t>
            </a:r>
            <a:r>
              <a:rPr lang="en-GB" dirty="0">
                <a:solidFill>
                  <a:srgbClr val="000000"/>
                </a:solidFill>
              </a:rPr>
              <a:t>Africa Highways </a:t>
            </a:r>
            <a:r>
              <a:rPr lang="en-GB" dirty="0" smtClean="0">
                <a:solidFill>
                  <a:srgbClr val="000000"/>
                </a:solidFill>
              </a:rPr>
              <a:t>8 </a:t>
            </a:r>
            <a:r>
              <a:rPr lang="en-GB" dirty="0">
                <a:solidFill>
                  <a:srgbClr val="000000"/>
                </a:solidFill>
              </a:rPr>
              <a:t>Mombasa to Lagos and </a:t>
            </a:r>
            <a:r>
              <a:rPr lang="en-GB" dirty="0" smtClean="0">
                <a:solidFill>
                  <a:srgbClr val="000000"/>
                </a:solidFill>
              </a:rPr>
              <a:t>4 </a:t>
            </a:r>
            <a:r>
              <a:rPr lang="en-GB" dirty="0">
                <a:solidFill>
                  <a:srgbClr val="000000"/>
                </a:solidFill>
              </a:rPr>
              <a:t>Cairo-Gaborone and </a:t>
            </a:r>
            <a:r>
              <a:rPr lang="en-GB" dirty="0" smtClean="0">
                <a:solidFill>
                  <a:srgbClr val="000000"/>
                </a:solidFill>
              </a:rPr>
              <a:t>interconnections timber trade timber </a:t>
            </a:r>
            <a:r>
              <a:rPr lang="en-GB" dirty="0">
                <a:solidFill>
                  <a:srgbClr val="000000"/>
                </a:solidFill>
              </a:rPr>
              <a:t>trade</a:t>
            </a:r>
          </a:p>
          <a:p>
            <a:pPr algn="just"/>
            <a:r>
              <a:rPr lang="en-GB" dirty="0" smtClean="0">
                <a:solidFill>
                  <a:srgbClr val="000000"/>
                </a:solidFill>
              </a:rPr>
              <a:t>In 2009 </a:t>
            </a:r>
            <a:r>
              <a:rPr lang="en-GB" dirty="0">
                <a:solidFill>
                  <a:srgbClr val="000000"/>
                </a:solidFill>
              </a:rPr>
              <a:t>and 2014, Cameroon exported 3.5 million m</a:t>
            </a:r>
            <a:r>
              <a:rPr lang="en-GB" baseline="30000" dirty="0">
                <a:solidFill>
                  <a:srgbClr val="000000"/>
                </a:solidFill>
              </a:rPr>
              <a:t>3</a:t>
            </a:r>
            <a:r>
              <a:rPr lang="en-GB" dirty="0">
                <a:solidFill>
                  <a:srgbClr val="000000"/>
                </a:solidFill>
              </a:rPr>
              <a:t> of logs </a:t>
            </a:r>
            <a:r>
              <a:rPr lang="en-GB" dirty="0" smtClean="0">
                <a:solidFill>
                  <a:srgbClr val="000000"/>
                </a:solidFill>
              </a:rPr>
              <a:t>Asia accounted </a:t>
            </a:r>
            <a:r>
              <a:rPr lang="en-GB" dirty="0">
                <a:solidFill>
                  <a:srgbClr val="000000"/>
                </a:solidFill>
              </a:rPr>
              <a:t>for about 89%, Europe (9%) and Africa (2%). </a:t>
            </a:r>
          </a:p>
          <a:p>
            <a:pPr algn="just"/>
            <a:r>
              <a:rPr lang="en-GB" dirty="0" smtClean="0">
                <a:solidFill>
                  <a:srgbClr val="000000"/>
                </a:solidFill>
              </a:rPr>
              <a:t>3.45 </a:t>
            </a:r>
            <a:r>
              <a:rPr lang="en-GB" dirty="0">
                <a:solidFill>
                  <a:srgbClr val="000000"/>
                </a:solidFill>
              </a:rPr>
              <a:t>million m</a:t>
            </a:r>
            <a:r>
              <a:rPr lang="en-GB" baseline="30000" dirty="0">
                <a:solidFill>
                  <a:srgbClr val="000000"/>
                </a:solidFill>
              </a:rPr>
              <a:t>3</a:t>
            </a:r>
            <a:r>
              <a:rPr lang="en-GB" dirty="0">
                <a:solidFill>
                  <a:srgbClr val="000000"/>
                </a:solidFill>
              </a:rPr>
              <a:t> of </a:t>
            </a:r>
            <a:r>
              <a:rPr lang="en-GB" dirty="0" err="1">
                <a:solidFill>
                  <a:srgbClr val="000000"/>
                </a:solidFill>
              </a:rPr>
              <a:t>sawnwood</a:t>
            </a:r>
            <a:r>
              <a:rPr lang="en-GB" dirty="0">
                <a:solidFill>
                  <a:srgbClr val="000000"/>
                </a:solidFill>
              </a:rPr>
              <a:t> Europe (67%), Africa (7.4%), </a:t>
            </a:r>
          </a:p>
          <a:p>
            <a:pPr algn="just"/>
            <a:r>
              <a:rPr lang="en-GB" dirty="0" smtClean="0">
                <a:solidFill>
                  <a:srgbClr val="000000"/>
                </a:solidFill>
              </a:rPr>
              <a:t>Veneers</a:t>
            </a:r>
            <a:r>
              <a:rPr lang="en-GB" dirty="0">
                <a:solidFill>
                  <a:srgbClr val="000000"/>
                </a:solidFill>
              </a:rPr>
              <a:t>, about 82% of the 203,799 m</a:t>
            </a:r>
            <a:r>
              <a:rPr lang="en-GB" baseline="30000" dirty="0">
                <a:solidFill>
                  <a:srgbClr val="000000"/>
                </a:solidFill>
              </a:rPr>
              <a:t>3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smtClean="0">
                <a:solidFill>
                  <a:srgbClr val="000000"/>
                </a:solidFill>
              </a:rPr>
              <a:t>to Europe</a:t>
            </a:r>
            <a:r>
              <a:rPr lang="en-GB" dirty="0">
                <a:solidFill>
                  <a:srgbClr val="000000"/>
                </a:solidFill>
              </a:rPr>
              <a:t>, 11% to Africa </a:t>
            </a:r>
          </a:p>
          <a:p>
            <a:pPr algn="just"/>
            <a:r>
              <a:rPr lang="en-GB" dirty="0">
                <a:solidFill>
                  <a:srgbClr val="000000"/>
                </a:solidFill>
              </a:rPr>
              <a:t>P</a:t>
            </a:r>
            <a:r>
              <a:rPr lang="en-GB" dirty="0" smtClean="0">
                <a:solidFill>
                  <a:srgbClr val="000000"/>
                </a:solidFill>
              </a:rPr>
              <a:t>lywood</a:t>
            </a:r>
            <a:r>
              <a:rPr lang="en-GB" dirty="0">
                <a:solidFill>
                  <a:srgbClr val="000000"/>
                </a:solidFill>
              </a:rPr>
              <a:t>, Europe </a:t>
            </a:r>
            <a:r>
              <a:rPr lang="en-GB" dirty="0" smtClean="0">
                <a:solidFill>
                  <a:srgbClr val="000000"/>
                </a:solidFill>
              </a:rPr>
              <a:t>67.8</a:t>
            </a:r>
            <a:r>
              <a:rPr lang="en-GB" dirty="0">
                <a:solidFill>
                  <a:srgbClr val="000000"/>
                </a:solidFill>
              </a:rPr>
              <a:t>%), Africa (29.7%), Asian 1.9% </a:t>
            </a:r>
            <a:endParaRPr lang="en-GB" dirty="0" smtClean="0">
              <a:solidFill>
                <a:srgbClr val="000000"/>
              </a:solidFill>
            </a:endParaRPr>
          </a:p>
          <a:p>
            <a:pPr algn="just"/>
            <a:r>
              <a:rPr lang="en-GB" dirty="0" smtClean="0">
                <a:solidFill>
                  <a:srgbClr val="000000"/>
                </a:solidFill>
              </a:rPr>
              <a:t>Africa has small </a:t>
            </a:r>
            <a:r>
              <a:rPr lang="en-GB" dirty="0">
                <a:solidFill>
                  <a:srgbClr val="000000"/>
                </a:solidFill>
              </a:rPr>
              <a:t>internal markets, dependence on imports of manufactured products, low manufacturing capacity and dominance of foreign industrial firms in </a:t>
            </a:r>
            <a:r>
              <a:rPr lang="en-GB" dirty="0" smtClean="0">
                <a:solidFill>
                  <a:srgbClr val="000000"/>
                </a:solidFill>
              </a:rPr>
              <a:t>logging and processing operations </a:t>
            </a:r>
          </a:p>
          <a:p>
            <a:pPr algn="just"/>
            <a:r>
              <a:rPr lang="en-GB" dirty="0" smtClean="0">
                <a:solidFill>
                  <a:srgbClr val="000000"/>
                </a:solidFill>
              </a:rPr>
              <a:t>Africa need to attract investment in forest operations and manufacturing </a:t>
            </a:r>
          </a:p>
          <a:p>
            <a:pPr algn="just"/>
            <a:r>
              <a:rPr lang="en-GB" dirty="0" smtClean="0">
                <a:solidFill>
                  <a:srgbClr val="000000"/>
                </a:solidFill>
              </a:rPr>
              <a:t>Kenya should be in the forefront in investing local and regional manufacturing operations for import to local markets and export overseas markets 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62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lobalization as we know it has failed. Africa has an alternative | World  Economic Foru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6" y="260648"/>
            <a:ext cx="8748464" cy="6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67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09" y="238539"/>
            <a:ext cx="10217426" cy="65200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324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126" y="0"/>
            <a:ext cx="10352809" cy="620688"/>
          </a:xfrm>
        </p:spPr>
        <p:txBody>
          <a:bodyPr/>
          <a:lstStyle/>
          <a:p>
            <a:r>
              <a:rPr lang="en-US" sz="3200" b="1" dirty="0">
                <a:solidFill>
                  <a:srgbClr val="000000"/>
                </a:solidFill>
              </a:rPr>
              <a:t>WOOD MANUFACTURING AND CAPACITY IN EAST AFRICA  </a:t>
            </a:r>
            <a:endParaRPr lang="x-none" sz="32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271" y="620688"/>
            <a:ext cx="12072730" cy="6237312"/>
          </a:xfrm>
        </p:spPr>
        <p:txBody>
          <a:bodyPr/>
          <a:lstStyle/>
          <a:p>
            <a:pPr algn="just"/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smtClean="0">
                <a:solidFill>
                  <a:srgbClr val="000000"/>
                </a:solidFill>
              </a:rPr>
              <a:t>Sawmilling </a:t>
            </a:r>
            <a:r>
              <a:rPr lang="en-GB" dirty="0">
                <a:solidFill>
                  <a:srgbClr val="000000"/>
                </a:solidFill>
              </a:rPr>
              <a:t>dependent on public plantations. </a:t>
            </a:r>
          </a:p>
          <a:p>
            <a:pPr algn="just"/>
            <a:r>
              <a:rPr lang="en-GB" dirty="0" smtClean="0">
                <a:solidFill>
                  <a:srgbClr val="000000"/>
                </a:solidFill>
              </a:rPr>
              <a:t>Kenya </a:t>
            </a:r>
            <a:r>
              <a:rPr lang="en-GB" dirty="0">
                <a:solidFill>
                  <a:srgbClr val="000000"/>
                </a:solidFill>
              </a:rPr>
              <a:t>has the highest (633) followed by Uganda (180). Tanzania hosts the largest sawmills</a:t>
            </a:r>
          </a:p>
          <a:p>
            <a:pPr algn="just"/>
            <a:r>
              <a:rPr lang="en-GB" dirty="0" smtClean="0">
                <a:solidFill>
                  <a:srgbClr val="000000"/>
                </a:solidFill>
              </a:rPr>
              <a:t>Sao </a:t>
            </a:r>
            <a:r>
              <a:rPr lang="en-GB" dirty="0">
                <a:solidFill>
                  <a:srgbClr val="000000"/>
                </a:solidFill>
              </a:rPr>
              <a:t>Hill </a:t>
            </a:r>
            <a:r>
              <a:rPr lang="en-GB" dirty="0" smtClean="0">
                <a:solidFill>
                  <a:srgbClr val="000000"/>
                </a:solidFill>
              </a:rPr>
              <a:t>48,000m</a:t>
            </a:r>
            <a:r>
              <a:rPr lang="en-GB" baseline="30000" dirty="0" smtClean="0">
                <a:solidFill>
                  <a:srgbClr val="000000"/>
                </a:solidFill>
              </a:rPr>
              <a:t>3</a:t>
            </a:r>
            <a:r>
              <a:rPr lang="en-GB" dirty="0">
                <a:solidFill>
                  <a:srgbClr val="000000"/>
                </a:solidFill>
              </a:rPr>
              <a:t>, </a:t>
            </a:r>
            <a:r>
              <a:rPr lang="en-GB" dirty="0" err="1">
                <a:solidFill>
                  <a:srgbClr val="000000"/>
                </a:solidFill>
              </a:rPr>
              <a:t>Mufundi</a:t>
            </a:r>
            <a:r>
              <a:rPr lang="en-GB" dirty="0">
                <a:solidFill>
                  <a:srgbClr val="000000"/>
                </a:solidFill>
              </a:rPr>
              <a:t> Paper Mill (MPM) </a:t>
            </a:r>
            <a:r>
              <a:rPr lang="en-GB" dirty="0" smtClean="0">
                <a:solidFill>
                  <a:srgbClr val="000000"/>
                </a:solidFill>
              </a:rPr>
              <a:t>46,000MT</a:t>
            </a:r>
            <a:r>
              <a:rPr lang="en-GB" dirty="0">
                <a:solidFill>
                  <a:srgbClr val="000000"/>
                </a:solidFill>
              </a:rPr>
              <a:t>, KVTC (45,000 m</a:t>
            </a:r>
            <a:r>
              <a:rPr lang="en-GB" baseline="30000" dirty="0">
                <a:solidFill>
                  <a:srgbClr val="000000"/>
                </a:solidFill>
              </a:rPr>
              <a:t>3</a:t>
            </a:r>
            <a:r>
              <a:rPr lang="en-GB" dirty="0">
                <a:solidFill>
                  <a:srgbClr val="000000"/>
                </a:solidFill>
              </a:rPr>
              <a:t>) and TANWAT (20,000 m</a:t>
            </a:r>
            <a:r>
              <a:rPr lang="en-GB" baseline="30000" dirty="0">
                <a:solidFill>
                  <a:srgbClr val="000000"/>
                </a:solidFill>
              </a:rPr>
              <a:t>3</a:t>
            </a:r>
            <a:r>
              <a:rPr lang="en-GB" dirty="0">
                <a:solidFill>
                  <a:srgbClr val="000000"/>
                </a:solidFill>
              </a:rPr>
              <a:t>). </a:t>
            </a:r>
          </a:p>
          <a:p>
            <a:pPr algn="just"/>
            <a:r>
              <a:rPr lang="en-GB" dirty="0" smtClean="0">
                <a:solidFill>
                  <a:srgbClr val="000000"/>
                </a:solidFill>
              </a:rPr>
              <a:t>Tanzania  </a:t>
            </a:r>
            <a:r>
              <a:rPr lang="en-GB" dirty="0">
                <a:solidFill>
                  <a:srgbClr val="000000"/>
                </a:solidFill>
              </a:rPr>
              <a:t>exported </a:t>
            </a:r>
            <a:r>
              <a:rPr lang="en-GB" dirty="0" smtClean="0">
                <a:solidFill>
                  <a:srgbClr val="000000"/>
                </a:solidFill>
              </a:rPr>
              <a:t>to Eastern </a:t>
            </a:r>
            <a:r>
              <a:rPr lang="en-GB" dirty="0">
                <a:solidFill>
                  <a:srgbClr val="000000"/>
                </a:solidFill>
              </a:rPr>
              <a:t>and southern Africa </a:t>
            </a:r>
          </a:p>
          <a:p>
            <a:pPr algn="just"/>
            <a:r>
              <a:rPr lang="en-GB" dirty="0" smtClean="0">
                <a:solidFill>
                  <a:srgbClr val="000000"/>
                </a:solidFill>
              </a:rPr>
              <a:t>PPM</a:t>
            </a:r>
            <a:r>
              <a:rPr lang="en-GB" dirty="0">
                <a:solidFill>
                  <a:srgbClr val="000000"/>
                </a:solidFill>
              </a:rPr>
              <a:t>) before </a:t>
            </a:r>
            <a:r>
              <a:rPr lang="en-GB" dirty="0" smtClean="0">
                <a:solidFill>
                  <a:srgbClr val="000000"/>
                </a:solidFill>
              </a:rPr>
              <a:t>collapse </a:t>
            </a:r>
            <a:r>
              <a:rPr lang="en-GB" dirty="0">
                <a:solidFill>
                  <a:srgbClr val="000000"/>
                </a:solidFill>
              </a:rPr>
              <a:t>in 2009 was largest </a:t>
            </a:r>
            <a:r>
              <a:rPr lang="en-GB" dirty="0" smtClean="0">
                <a:solidFill>
                  <a:srgbClr val="000000"/>
                </a:solidFill>
              </a:rPr>
              <a:t>500,000m</a:t>
            </a:r>
            <a:r>
              <a:rPr lang="en-GB" baseline="30000" dirty="0" smtClean="0">
                <a:solidFill>
                  <a:srgbClr val="000000"/>
                </a:solidFill>
              </a:rPr>
              <a:t>3</a:t>
            </a:r>
            <a:r>
              <a:rPr lang="en-GB" dirty="0" smtClean="0">
                <a:solidFill>
                  <a:srgbClr val="000000"/>
                </a:solidFill>
              </a:rPr>
              <a:t>/</a:t>
            </a:r>
            <a:r>
              <a:rPr lang="en-GB" dirty="0" err="1" smtClean="0">
                <a:solidFill>
                  <a:srgbClr val="000000"/>
                </a:solidFill>
              </a:rPr>
              <a:t>yr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</a:p>
          <a:p>
            <a:pPr algn="just"/>
            <a:r>
              <a:rPr lang="en-GB" dirty="0" smtClean="0">
                <a:solidFill>
                  <a:srgbClr val="000000"/>
                </a:solidFill>
              </a:rPr>
              <a:t>Sawmills  of sawmills recovery </a:t>
            </a:r>
            <a:r>
              <a:rPr lang="en-GB" dirty="0">
                <a:solidFill>
                  <a:srgbClr val="000000"/>
                </a:solidFill>
              </a:rPr>
              <a:t>rates, 26-35%. </a:t>
            </a:r>
          </a:p>
          <a:p>
            <a:pPr algn="just"/>
            <a:r>
              <a:rPr lang="en-GB" dirty="0" smtClean="0">
                <a:solidFill>
                  <a:srgbClr val="000000"/>
                </a:solidFill>
              </a:rPr>
              <a:t>Three </a:t>
            </a:r>
            <a:r>
              <a:rPr lang="en-GB" dirty="0">
                <a:solidFill>
                  <a:srgbClr val="000000"/>
                </a:solidFill>
              </a:rPr>
              <a:t>Kenyan Rai Ply, Comply and </a:t>
            </a:r>
            <a:r>
              <a:rPr lang="en-GB" dirty="0" err="1">
                <a:solidFill>
                  <a:srgbClr val="000000"/>
                </a:solidFill>
              </a:rPr>
              <a:t>Timsales</a:t>
            </a:r>
            <a:r>
              <a:rPr lang="en-GB" dirty="0">
                <a:solidFill>
                  <a:srgbClr val="000000"/>
                </a:solidFill>
              </a:rPr>
              <a:t>, are the largest integrated </a:t>
            </a:r>
            <a:r>
              <a:rPr lang="en-GB" dirty="0" smtClean="0">
                <a:solidFill>
                  <a:srgbClr val="000000"/>
                </a:solidFill>
              </a:rPr>
              <a:t>saw </a:t>
            </a:r>
            <a:r>
              <a:rPr lang="en-GB" dirty="0">
                <a:solidFill>
                  <a:srgbClr val="000000"/>
                </a:solidFill>
              </a:rPr>
              <a:t>milling, plywood, and particle </a:t>
            </a:r>
            <a:r>
              <a:rPr lang="en-GB" dirty="0" smtClean="0">
                <a:solidFill>
                  <a:srgbClr val="000000"/>
                </a:solidFill>
              </a:rPr>
              <a:t>boards</a:t>
            </a:r>
            <a:endParaRPr lang="en-GB" dirty="0">
              <a:solidFill>
                <a:srgbClr val="000000"/>
              </a:solidFill>
            </a:endParaRPr>
          </a:p>
          <a:p>
            <a:pPr algn="just"/>
            <a:r>
              <a:rPr lang="en-GB" dirty="0" smtClean="0">
                <a:solidFill>
                  <a:srgbClr val="000000"/>
                </a:solidFill>
              </a:rPr>
              <a:t>Diversified products foam </a:t>
            </a:r>
            <a:r>
              <a:rPr lang="en-GB" dirty="0">
                <a:solidFill>
                  <a:srgbClr val="000000"/>
                </a:solidFill>
              </a:rPr>
              <a:t>and polythene bags for local and export markets. </a:t>
            </a:r>
          </a:p>
          <a:p>
            <a:pPr algn="just"/>
            <a:r>
              <a:rPr lang="en-GB" dirty="0" smtClean="0">
                <a:solidFill>
                  <a:srgbClr val="000000"/>
                </a:solidFill>
              </a:rPr>
              <a:t>The complexes expanded operations </a:t>
            </a:r>
            <a:r>
              <a:rPr lang="en-GB" dirty="0">
                <a:solidFill>
                  <a:srgbClr val="000000"/>
                </a:solidFill>
              </a:rPr>
              <a:t>into </a:t>
            </a:r>
            <a:r>
              <a:rPr lang="en-GB" dirty="0" smtClean="0">
                <a:solidFill>
                  <a:srgbClr val="000000"/>
                </a:solidFill>
              </a:rPr>
              <a:t>Tanzania </a:t>
            </a:r>
            <a:r>
              <a:rPr lang="en-GB" dirty="0">
                <a:solidFill>
                  <a:srgbClr val="000000"/>
                </a:solidFill>
              </a:rPr>
              <a:t>and Malawi. </a:t>
            </a:r>
            <a:endParaRPr lang="en-GB" dirty="0" smtClean="0">
              <a:solidFill>
                <a:srgbClr val="000000"/>
              </a:solidFill>
            </a:endParaRPr>
          </a:p>
          <a:p>
            <a:pPr algn="just"/>
            <a:r>
              <a:rPr lang="en-GB" dirty="0" smtClean="0">
                <a:solidFill>
                  <a:srgbClr val="000000"/>
                </a:solidFill>
              </a:rPr>
              <a:t>Trade in mostly in manufactured goods hence more investment in </a:t>
            </a:r>
            <a:r>
              <a:rPr lang="en-GB" dirty="0" err="1" smtClean="0">
                <a:solidFill>
                  <a:srgbClr val="000000"/>
                </a:solidFill>
              </a:rPr>
              <a:t>mafacturing</a:t>
            </a:r>
            <a:r>
              <a:rPr lang="en-GB" dirty="0" smtClean="0">
                <a:solidFill>
                  <a:srgbClr val="000000"/>
                </a:solidFill>
              </a:rPr>
              <a:t> plants in the country 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38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518" y="114300"/>
            <a:ext cx="9144000" cy="620688"/>
          </a:xfrm>
        </p:spPr>
        <p:txBody>
          <a:bodyPr/>
          <a:lstStyle/>
          <a:p>
            <a:r>
              <a:rPr lang="en-US" sz="3200" b="1" dirty="0">
                <a:solidFill>
                  <a:srgbClr val="000000"/>
                </a:solidFill>
              </a:rPr>
              <a:t>TRADE IN MANUFACTURED FOREST PRODUCTS </a:t>
            </a:r>
            <a:endParaRPr lang="x-none" sz="32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40910"/>
            <a:ext cx="12192000" cy="5850835"/>
          </a:xfrm>
        </p:spPr>
        <p:txBody>
          <a:bodyPr/>
          <a:lstStyle/>
          <a:p>
            <a:pPr algn="just"/>
            <a:r>
              <a:rPr lang="en-GB" sz="3200" dirty="0">
                <a:solidFill>
                  <a:srgbClr val="000000"/>
                </a:solidFill>
              </a:rPr>
              <a:t> </a:t>
            </a:r>
            <a:r>
              <a:rPr lang="en-GB" sz="3200" dirty="0" smtClean="0">
                <a:solidFill>
                  <a:srgbClr val="000000"/>
                </a:solidFill>
              </a:rPr>
              <a:t>In </a:t>
            </a:r>
            <a:r>
              <a:rPr lang="en-GB" sz="3200" dirty="0">
                <a:solidFill>
                  <a:srgbClr val="000000"/>
                </a:solidFill>
              </a:rPr>
              <a:t>2015 </a:t>
            </a:r>
            <a:r>
              <a:rPr lang="en-GB" sz="3200" dirty="0" smtClean="0">
                <a:solidFill>
                  <a:srgbClr val="000000"/>
                </a:solidFill>
              </a:rPr>
              <a:t>Kenya imported manufactured </a:t>
            </a:r>
            <a:r>
              <a:rPr lang="en-GB" sz="3200" dirty="0">
                <a:solidFill>
                  <a:srgbClr val="000000"/>
                </a:solidFill>
              </a:rPr>
              <a:t>forest products worth USD 241million (KES 24.1billion) </a:t>
            </a:r>
            <a:endParaRPr lang="en-GB" sz="3200" dirty="0" smtClean="0">
              <a:solidFill>
                <a:srgbClr val="000000"/>
              </a:solidFill>
            </a:endParaRPr>
          </a:p>
          <a:p>
            <a:pPr algn="just"/>
            <a:r>
              <a:rPr lang="en-GB" sz="3200" dirty="0">
                <a:solidFill>
                  <a:srgbClr val="000000"/>
                </a:solidFill>
              </a:rPr>
              <a:t>Imports sources East Africa and wider Africa, Europe </a:t>
            </a:r>
            <a:endParaRPr lang="en-GB" sz="3200" dirty="0" smtClean="0">
              <a:solidFill>
                <a:srgbClr val="000000"/>
              </a:solidFill>
            </a:endParaRPr>
          </a:p>
          <a:p>
            <a:pPr algn="just"/>
            <a:r>
              <a:rPr lang="en-GB" sz="3200" dirty="0">
                <a:solidFill>
                  <a:srgbClr val="000000"/>
                </a:solidFill>
              </a:rPr>
              <a:t>The manufactured boards, paper and paper </a:t>
            </a:r>
            <a:r>
              <a:rPr lang="en-GB" sz="3200" dirty="0" smtClean="0">
                <a:solidFill>
                  <a:srgbClr val="000000"/>
                </a:solidFill>
              </a:rPr>
              <a:t>products, furniture </a:t>
            </a:r>
            <a:r>
              <a:rPr lang="en-GB" sz="3200" dirty="0" err="1" smtClean="0">
                <a:solidFill>
                  <a:srgbClr val="000000"/>
                </a:solidFill>
              </a:rPr>
              <a:t>etc</a:t>
            </a:r>
            <a:endParaRPr lang="en-GB" sz="3200" dirty="0">
              <a:solidFill>
                <a:srgbClr val="000000"/>
              </a:solidFill>
            </a:endParaRPr>
          </a:p>
          <a:p>
            <a:pPr algn="just"/>
            <a:r>
              <a:rPr lang="en-GB" sz="3200" dirty="0" smtClean="0">
                <a:solidFill>
                  <a:srgbClr val="000000"/>
                </a:solidFill>
              </a:rPr>
              <a:t>Exported  </a:t>
            </a:r>
            <a:r>
              <a:rPr lang="en-GB" sz="3200" dirty="0">
                <a:solidFill>
                  <a:srgbClr val="000000"/>
                </a:solidFill>
              </a:rPr>
              <a:t>USD 40841099 (KES 4.0 billion) a deficit of KES 20 billion</a:t>
            </a:r>
            <a:r>
              <a:rPr lang="en-GB" sz="3200" dirty="0" smtClean="0">
                <a:solidFill>
                  <a:srgbClr val="000000"/>
                </a:solidFill>
              </a:rPr>
              <a:t>.</a:t>
            </a:r>
            <a:endParaRPr lang="en-GB" sz="3200" dirty="0">
              <a:solidFill>
                <a:srgbClr val="000000"/>
              </a:solidFill>
            </a:endParaRPr>
          </a:p>
          <a:p>
            <a:pPr algn="just"/>
            <a:r>
              <a:rPr lang="en-GB" sz="3200" dirty="0" smtClean="0">
                <a:solidFill>
                  <a:srgbClr val="000000"/>
                </a:solidFill>
              </a:rPr>
              <a:t>Exports  </a:t>
            </a:r>
            <a:r>
              <a:rPr lang="en-GB" sz="3200" dirty="0">
                <a:solidFill>
                  <a:srgbClr val="000000"/>
                </a:solidFill>
              </a:rPr>
              <a:t>cork, wood carving, paper, and wattle bark </a:t>
            </a:r>
          </a:p>
          <a:p>
            <a:pPr algn="just"/>
            <a:r>
              <a:rPr lang="en-GB" sz="3200" dirty="0" smtClean="0">
                <a:solidFill>
                  <a:srgbClr val="000000"/>
                </a:solidFill>
              </a:rPr>
              <a:t>Importing </a:t>
            </a:r>
            <a:r>
              <a:rPr lang="en-GB" sz="3200" dirty="0">
                <a:solidFill>
                  <a:srgbClr val="000000"/>
                </a:solidFill>
              </a:rPr>
              <a:t>countries Sudan, </a:t>
            </a:r>
            <a:r>
              <a:rPr lang="en-GB" sz="3200" dirty="0" smtClean="0">
                <a:solidFill>
                  <a:srgbClr val="000000"/>
                </a:solidFill>
              </a:rPr>
              <a:t>DRC , </a:t>
            </a:r>
            <a:r>
              <a:rPr lang="en-GB" sz="3200" dirty="0">
                <a:solidFill>
                  <a:srgbClr val="000000"/>
                </a:solidFill>
              </a:rPr>
              <a:t>Rwanda, South Africa, Uganda, Tanzania, Ethiopia, Cameroon, Zimbabwe and Western Sahara. </a:t>
            </a:r>
          </a:p>
          <a:p>
            <a:pPr algn="just"/>
            <a:r>
              <a:rPr lang="en-GB" sz="3200" dirty="0" smtClean="0">
                <a:solidFill>
                  <a:srgbClr val="000000"/>
                </a:solidFill>
              </a:rPr>
              <a:t>Others include Israel</a:t>
            </a:r>
            <a:r>
              <a:rPr lang="en-GB" sz="3200" dirty="0">
                <a:solidFill>
                  <a:srgbClr val="000000"/>
                </a:solidFill>
              </a:rPr>
              <a:t>, Italy, England, Belgium, Norway and </a:t>
            </a:r>
            <a:r>
              <a:rPr lang="en-GB" sz="3200" dirty="0" smtClean="0">
                <a:solidFill>
                  <a:srgbClr val="000000"/>
                </a:solidFill>
              </a:rPr>
              <a:t>China </a:t>
            </a:r>
            <a:endParaRPr lang="en-GB" sz="3200" dirty="0">
              <a:solidFill>
                <a:srgbClr val="000000"/>
              </a:solidFill>
            </a:endParaRPr>
          </a:p>
          <a:p>
            <a:endParaRPr lang="en-GB" dirty="0">
              <a:solidFill>
                <a:srgbClr val="000000"/>
              </a:solidFill>
            </a:endParaRPr>
          </a:p>
          <a:p>
            <a:endParaRPr lang="en-GB" dirty="0">
              <a:solidFill>
                <a:srgbClr val="000000"/>
              </a:solidFill>
            </a:endParaRPr>
          </a:p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09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313" y="54092"/>
            <a:ext cx="10575235" cy="620688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0000"/>
                </a:solidFill>
              </a:rPr>
              <a:t>KENYA POSITION IN FOREST PRODUCT TRADE WITH TANZANIA </a:t>
            </a:r>
            <a:endParaRPr lang="x-none" sz="32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043" y="620688"/>
            <a:ext cx="10402957" cy="6237312"/>
          </a:xfrm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  <a:p>
            <a:endParaRPr lang="en-GB" dirty="0">
              <a:solidFill>
                <a:srgbClr val="000000"/>
              </a:solidFill>
            </a:endParaRPr>
          </a:p>
          <a:p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13" y="805103"/>
            <a:ext cx="11290852" cy="58684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751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405" y="34951"/>
            <a:ext cx="11678961" cy="620688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0000"/>
                </a:solidFill>
              </a:rPr>
              <a:t>FOREST PRODUCTS IMPORTS FROM TANZANIA FOR 2010-2020 </a:t>
            </a:r>
            <a:endParaRPr lang="x-none" sz="32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043" y="1149350"/>
            <a:ext cx="11807687" cy="5708649"/>
          </a:xfrm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  <a:p>
            <a:endParaRPr lang="en-GB" dirty="0">
              <a:solidFill>
                <a:srgbClr val="000000"/>
              </a:solidFill>
            </a:endParaRPr>
          </a:p>
          <a:p>
            <a:endParaRPr lang="en-GB" dirty="0">
              <a:solidFill>
                <a:srgbClr val="00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358775" y="1149350"/>
          <a:ext cx="11479213" cy="5214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Document" r:id="rId3" imgW="5916720" imgH="2683140" progId="Word.Document.12">
                  <p:embed/>
                </p:oleObj>
              </mc:Choice>
              <mc:Fallback>
                <p:oleObj name="Document" r:id="rId3" imgW="5916720" imgH="2683140" progId="Word.Document.12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8775" y="1149350"/>
                        <a:ext cx="11479213" cy="5214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174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12" y="135083"/>
            <a:ext cx="10482470" cy="437322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0000"/>
                </a:solidFill>
              </a:rPr>
              <a:t>POLICY AND LEGAL FRAMEWORKS  </a:t>
            </a:r>
            <a:endParaRPr lang="x-none" sz="32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473" y="489278"/>
            <a:ext cx="12192000" cy="6182139"/>
          </a:xfrm>
        </p:spPr>
        <p:txBody>
          <a:bodyPr/>
          <a:lstStyle/>
          <a:p>
            <a:pPr algn="just"/>
            <a:r>
              <a:rPr lang="en-US" sz="2800" dirty="0" smtClean="0">
                <a:solidFill>
                  <a:srgbClr val="000000"/>
                </a:solidFill>
              </a:rPr>
              <a:t>FCMA </a:t>
            </a:r>
            <a:r>
              <a:rPr lang="en-US" sz="2800" dirty="0">
                <a:solidFill>
                  <a:srgbClr val="000000"/>
                </a:solidFill>
              </a:rPr>
              <a:t>2016) recognizes treaties, conventions and international agreements relation to forests to which Kenya is a party. </a:t>
            </a:r>
          </a:p>
          <a:p>
            <a:pPr algn="just"/>
            <a:r>
              <a:rPr lang="en-US" sz="2800" dirty="0" smtClean="0">
                <a:solidFill>
                  <a:srgbClr val="000000"/>
                </a:solidFill>
              </a:rPr>
              <a:t>CBD, EAEC, CITES, UN, AU, ITTO. </a:t>
            </a:r>
            <a:endParaRPr lang="en-US" sz="2800" dirty="0">
              <a:solidFill>
                <a:srgbClr val="000000"/>
              </a:solidFill>
            </a:endParaRPr>
          </a:p>
          <a:p>
            <a:pPr algn="just"/>
            <a:r>
              <a:rPr lang="en-US" sz="2800" dirty="0" smtClean="0">
                <a:solidFill>
                  <a:srgbClr val="000000"/>
                </a:solidFill>
              </a:rPr>
              <a:t>CITEs: Restricts trade in sandalwood</a:t>
            </a:r>
            <a:r>
              <a:rPr lang="en-US" sz="2800" dirty="0">
                <a:solidFill>
                  <a:srgbClr val="000000"/>
                </a:solidFill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</a:rPr>
              <a:t>Prunus</a:t>
            </a:r>
            <a:r>
              <a:rPr lang="en-US" sz="2800" dirty="0" smtClean="0">
                <a:solidFill>
                  <a:srgbClr val="000000"/>
                </a:solidFill>
              </a:rPr>
              <a:t> and </a:t>
            </a:r>
            <a:r>
              <a:rPr lang="en-US" sz="2800" i="1" dirty="0" err="1" smtClean="0">
                <a:solidFill>
                  <a:srgbClr val="000000"/>
                </a:solidFill>
              </a:rPr>
              <a:t>Dalbergia</a:t>
            </a:r>
            <a:r>
              <a:rPr lang="en-US" sz="2800" i="1" dirty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products</a:t>
            </a:r>
          </a:p>
          <a:p>
            <a:pPr algn="just"/>
            <a:r>
              <a:rPr lang="en-US" sz="2800" dirty="0" smtClean="0">
                <a:solidFill>
                  <a:srgbClr val="000000"/>
                </a:solidFill>
              </a:rPr>
              <a:t>FCMA</a:t>
            </a:r>
            <a:r>
              <a:rPr lang="en-US" sz="2800" dirty="0">
                <a:solidFill>
                  <a:srgbClr val="000000"/>
                </a:solidFill>
              </a:rPr>
              <a:t>, 216 outlines Chain if Custody procedures in import and export </a:t>
            </a:r>
          </a:p>
          <a:p>
            <a:pPr algn="just"/>
            <a:r>
              <a:rPr lang="en-US" sz="2800" dirty="0" smtClean="0">
                <a:solidFill>
                  <a:srgbClr val="000000"/>
                </a:solidFill>
              </a:rPr>
              <a:t>The </a:t>
            </a:r>
            <a:r>
              <a:rPr lang="en-US" sz="2800" dirty="0">
                <a:solidFill>
                  <a:srgbClr val="000000"/>
                </a:solidFill>
              </a:rPr>
              <a:t>FCMA </a:t>
            </a:r>
            <a:r>
              <a:rPr lang="en-US" sz="2800" dirty="0" smtClean="0">
                <a:solidFill>
                  <a:srgbClr val="000000"/>
                </a:solidFill>
              </a:rPr>
              <a:t>2016: Provisions </a:t>
            </a:r>
            <a:r>
              <a:rPr lang="en-US" sz="2800" dirty="0">
                <a:solidFill>
                  <a:srgbClr val="000000"/>
                </a:solidFill>
              </a:rPr>
              <a:t>for certification </a:t>
            </a:r>
            <a:r>
              <a:rPr lang="en-US" sz="2800" dirty="0" err="1" smtClean="0">
                <a:solidFill>
                  <a:srgbClr val="000000"/>
                </a:solidFill>
              </a:rPr>
              <a:t>CoC</a:t>
            </a:r>
            <a:r>
              <a:rPr lang="en-US" sz="2800" dirty="0" smtClean="0">
                <a:solidFill>
                  <a:srgbClr val="000000"/>
                </a:solidFill>
              </a:rPr>
              <a:t> for production </a:t>
            </a:r>
            <a:r>
              <a:rPr lang="en-US" sz="2800" dirty="0">
                <a:solidFill>
                  <a:srgbClr val="000000"/>
                </a:solidFill>
              </a:rPr>
              <a:t>and trade </a:t>
            </a:r>
            <a:endParaRPr lang="en-US" sz="2800" dirty="0" smtClean="0">
              <a:solidFill>
                <a:srgbClr val="000000"/>
              </a:solidFill>
            </a:endParaRPr>
          </a:p>
          <a:p>
            <a:pPr algn="just"/>
            <a:r>
              <a:rPr lang="en-US" sz="2800" dirty="0" smtClean="0">
                <a:solidFill>
                  <a:srgbClr val="000000"/>
                </a:solidFill>
              </a:rPr>
              <a:t>Ministerial </a:t>
            </a:r>
            <a:r>
              <a:rPr lang="en-US" sz="2800" dirty="0">
                <a:solidFill>
                  <a:srgbClr val="000000"/>
                </a:solidFill>
              </a:rPr>
              <a:t>Declaration on Africa Forest Law Enforcement and Governance (AFLEG) ‐ Yaoundé, Cameroon, 2003;</a:t>
            </a:r>
          </a:p>
          <a:p>
            <a:pPr algn="just"/>
            <a:r>
              <a:rPr lang="en-US" sz="2800" dirty="0" smtClean="0">
                <a:solidFill>
                  <a:srgbClr val="000000"/>
                </a:solidFill>
              </a:rPr>
              <a:t>EAC</a:t>
            </a:r>
            <a:r>
              <a:rPr lang="en-US" sz="2800" dirty="0">
                <a:solidFill>
                  <a:srgbClr val="000000"/>
                </a:solidFill>
              </a:rPr>
              <a:t>) Treaty (1999) and EAC Protocol on Environment and Natural Resource </a:t>
            </a:r>
            <a:r>
              <a:rPr lang="en-US" sz="2800" dirty="0" err="1" smtClean="0">
                <a:solidFill>
                  <a:srgbClr val="000000"/>
                </a:solidFill>
              </a:rPr>
              <a:t>Management:Article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11 on Management of Forests and </a:t>
            </a:r>
            <a:r>
              <a:rPr lang="en-US" sz="2800" dirty="0" smtClean="0">
                <a:solidFill>
                  <a:srgbClr val="000000"/>
                </a:solidFill>
              </a:rPr>
              <a:t>Trees. </a:t>
            </a:r>
            <a:endParaRPr lang="en-US" sz="2800" dirty="0">
              <a:solidFill>
                <a:srgbClr val="000000"/>
              </a:solidFill>
            </a:endParaRPr>
          </a:p>
          <a:p>
            <a:pPr algn="just"/>
            <a:r>
              <a:rPr lang="en-US" sz="2800" dirty="0" smtClean="0">
                <a:solidFill>
                  <a:srgbClr val="000000"/>
                </a:solidFill>
              </a:rPr>
              <a:t>The  </a:t>
            </a:r>
            <a:r>
              <a:rPr lang="en-US" sz="2800" dirty="0">
                <a:solidFill>
                  <a:srgbClr val="000000"/>
                </a:solidFill>
              </a:rPr>
              <a:t>EAC Trade protocol include various wood products </a:t>
            </a:r>
            <a:r>
              <a:rPr lang="en-US" sz="2800" dirty="0" smtClean="0">
                <a:solidFill>
                  <a:srgbClr val="000000"/>
                </a:solidFill>
              </a:rPr>
              <a:t>for trade  </a:t>
            </a:r>
            <a:endParaRPr lang="en-US" sz="2800" dirty="0">
              <a:solidFill>
                <a:srgbClr val="000000"/>
              </a:solidFill>
            </a:endParaRPr>
          </a:p>
          <a:p>
            <a:pPr algn="just"/>
            <a:r>
              <a:rPr lang="en-US" sz="2800" dirty="0" smtClean="0">
                <a:solidFill>
                  <a:srgbClr val="000000"/>
                </a:solidFill>
              </a:rPr>
              <a:t>KFS</a:t>
            </a:r>
            <a:r>
              <a:rPr lang="en-US" sz="2800" dirty="0">
                <a:solidFill>
                  <a:srgbClr val="000000"/>
                </a:solidFill>
              </a:rPr>
              <a:t>, KEPHIS, KRA have some roles in export and imports of forest </a:t>
            </a:r>
            <a:r>
              <a:rPr lang="en-US" sz="2800" dirty="0" smtClean="0">
                <a:solidFill>
                  <a:srgbClr val="000000"/>
                </a:solidFill>
              </a:rPr>
              <a:t>products</a:t>
            </a:r>
          </a:p>
          <a:p>
            <a:pPr algn="just"/>
            <a:r>
              <a:rPr lang="en-US" sz="2800" dirty="0" smtClean="0">
                <a:solidFill>
                  <a:srgbClr val="000000"/>
                </a:solidFill>
              </a:rPr>
              <a:t>African Free Trade Area 2021 </a:t>
            </a:r>
            <a:endParaRPr lang="en-US" sz="2800" dirty="0">
              <a:solidFill>
                <a:srgbClr val="000000"/>
              </a:solidFill>
            </a:endParaRPr>
          </a:p>
          <a:p>
            <a:endParaRPr lang="en-GB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50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55" y="238991"/>
            <a:ext cx="12344400" cy="620688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0000"/>
                </a:solidFill>
              </a:rPr>
              <a:t>CRITICAL ROLE OF RESEARCH ON FOREST SECTOR DEVELOPMENT </a:t>
            </a:r>
            <a:endParaRPr lang="x-none" sz="32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09061"/>
            <a:ext cx="12032974" cy="6237312"/>
          </a:xfrm>
        </p:spPr>
        <p:txBody>
          <a:bodyPr/>
          <a:lstStyle/>
          <a:p>
            <a:pPr algn="just"/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Enhanced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Primary Production and Productivity</a:t>
            </a:r>
          </a:p>
          <a:p>
            <a:pPr algn="just"/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Efficiency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Secondary Processing</a:t>
            </a:r>
          </a:p>
          <a:p>
            <a:pPr algn="just"/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Diversified forest products in the forest sector </a:t>
            </a:r>
          </a:p>
          <a:p>
            <a:pPr algn="just"/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Investments in the woodworks sector: Furniture and joinery.</a:t>
            </a:r>
          </a:p>
          <a:p>
            <a:pPr algn="just"/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Facilitate product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 and 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manufacturing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ubs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Explore emerging opportunities-Reconstituted and Engineered woods, NTFPs   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forestry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roducts markets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Trade </a:t>
            </a:r>
            <a:endParaRPr lang="en-GB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70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026" y="83127"/>
            <a:ext cx="11966713" cy="596348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0000"/>
                </a:solidFill>
              </a:rPr>
              <a:t>FAO FOREST CONFERENCE 1950: PRINCIPLES OF FORESTY </a:t>
            </a:r>
            <a:endParaRPr lang="x-none" sz="32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270" y="1046921"/>
            <a:ext cx="12072730" cy="5705061"/>
          </a:xfrm>
        </p:spPr>
        <p:txBody>
          <a:bodyPr/>
          <a:lstStyle/>
          <a:p>
            <a:r>
              <a:rPr lang="en-US" sz="2800" dirty="0">
                <a:solidFill>
                  <a:srgbClr val="000000"/>
                </a:solidFill>
              </a:rPr>
              <a:t>FAO Forest Conference on Principles of Forest Policy 1952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Forests </a:t>
            </a:r>
            <a:r>
              <a:rPr lang="en-US" sz="2800" dirty="0">
                <a:solidFill>
                  <a:srgbClr val="000000"/>
                </a:solidFill>
              </a:rPr>
              <a:t>are important resource for economic, social, and physical balance of the world. 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Forests </a:t>
            </a:r>
            <a:r>
              <a:rPr lang="en-US" sz="2800" dirty="0">
                <a:solidFill>
                  <a:srgbClr val="000000"/>
                </a:solidFill>
              </a:rPr>
              <a:t>conservation and utilization as renewable source of products indispensable man.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Forests </a:t>
            </a:r>
            <a:r>
              <a:rPr lang="en-US" sz="2800" dirty="0">
                <a:solidFill>
                  <a:srgbClr val="000000"/>
                </a:solidFill>
              </a:rPr>
              <a:t>when sustainable used by resource endowed states will provide supplies for less endowed states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Forest </a:t>
            </a:r>
            <a:r>
              <a:rPr lang="en-US" sz="2800" dirty="0">
                <a:solidFill>
                  <a:srgbClr val="000000"/>
                </a:solidFill>
              </a:rPr>
              <a:t>industries and market value chain creates employment hence an important element of social stability and progress of the world. 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Trade </a:t>
            </a:r>
            <a:r>
              <a:rPr lang="en-US" sz="2800" dirty="0">
                <a:solidFill>
                  <a:srgbClr val="000000"/>
                </a:solidFill>
              </a:rPr>
              <a:t>in forest products generates surplus foreign exchange and wealth creation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x-non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88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101" y="0"/>
            <a:ext cx="11887200" cy="620688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0000"/>
                </a:solidFill>
              </a:rPr>
              <a:t>ROLE OF RESEARCH IN TRANSBOUNDARY TREE PRODUCT TRADE </a:t>
            </a:r>
            <a:endParaRPr lang="x-none" sz="32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774" y="954156"/>
            <a:ext cx="11887200" cy="5903843"/>
          </a:xfrm>
        </p:spPr>
        <p:txBody>
          <a:bodyPr/>
          <a:lstStyle/>
          <a:p>
            <a:pPr algn="just"/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Segregation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records of forestry products into species, quantities and values </a:t>
            </a:r>
          </a:p>
          <a:p>
            <a:pPr algn="just"/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Assessment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capacity of relevant agencies on forest products imports and exports at the all border points.</a:t>
            </a:r>
          </a:p>
          <a:p>
            <a:pPr algn="just"/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Generate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valuable information regarding origin and volumes of timber coming into the country and going out of the country</a:t>
            </a:r>
          </a:p>
          <a:p>
            <a:pPr algn="just"/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Trends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control and eliminate illegal logging and trade</a:t>
            </a:r>
          </a:p>
          <a:p>
            <a:pPr algn="just"/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Timber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tracking  systems for verification of the legality of timber across borders </a:t>
            </a:r>
          </a:p>
          <a:p>
            <a:pPr algn="just"/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instrument to promote legal logging and trade in forest products </a:t>
            </a:r>
          </a:p>
          <a:p>
            <a:pPr algn="just"/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Central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depository of data and information on forest products trade</a:t>
            </a:r>
          </a:p>
          <a:p>
            <a:pPr algn="just"/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Evaluate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forestry products trade governance systems and impacts on sustainable forestry resources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solidFill>
                <a:srgbClr val="000000"/>
              </a:solidFill>
            </a:endParaRPr>
          </a:p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41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336" y="0"/>
            <a:ext cx="11890664" cy="620688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0000"/>
                </a:solidFill>
              </a:rPr>
              <a:t>EVOLUTION OF RESEARCH ON TRADE IN  </a:t>
            </a:r>
            <a:r>
              <a:rPr lang="en-US" sz="3200" b="1" dirty="0">
                <a:solidFill>
                  <a:srgbClr val="000000"/>
                </a:solidFill>
              </a:rPr>
              <a:t>FOREST PRODUCTS </a:t>
            </a:r>
            <a:endParaRPr lang="x-none" sz="32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774" y="980660"/>
            <a:ext cx="11887200" cy="5877339"/>
          </a:xfrm>
        </p:spPr>
        <p:txBody>
          <a:bodyPr/>
          <a:lstStyle/>
          <a:p>
            <a:pPr algn="just"/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Since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1999 KEFRI undertakes research on forest products markets in  Kenya and East Africa. </a:t>
            </a:r>
          </a:p>
          <a:p>
            <a:pPr algn="just"/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KEFRI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leading agency in the regions on forest  product market research and trade. </a:t>
            </a:r>
          </a:p>
          <a:p>
            <a:pPr algn="just"/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KEFRI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undertaken consultancies for FAO, IUCN, EAC, AWS, LVBC, </a:t>
            </a:r>
          </a:p>
          <a:p>
            <a:pPr algn="just"/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KEFRI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widely published results and created awareness on forest products trade </a:t>
            </a:r>
          </a:p>
          <a:p>
            <a:pPr algn="just"/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KEFRI 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 Future Direction </a:t>
            </a:r>
          </a:p>
          <a:p>
            <a:pPr algn="just"/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information on regional and International trade flows </a:t>
            </a:r>
          </a:p>
          <a:p>
            <a:pPr algn="just"/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Focused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attention on key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segments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greater potential investment and growth –SMEs, Furniture, handicrafts,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reconstituted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wood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Performance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key facilitation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instruments mostly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policies and laws </a:t>
            </a:r>
          </a:p>
          <a:p>
            <a:pPr algn="just"/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policy statements and information on trade to influence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decisions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various levels </a:t>
            </a:r>
          </a:p>
          <a:p>
            <a:pPr algn="just"/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Holding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international commercial Conferences and trade fairs </a:t>
            </a:r>
          </a:p>
          <a:p>
            <a:pPr algn="just"/>
            <a:endParaRPr lang="en-US" sz="2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solidFill>
                <a:srgbClr val="000000"/>
              </a:solidFill>
            </a:endParaRPr>
          </a:p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26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774" y="0"/>
            <a:ext cx="11887200" cy="620688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0000"/>
                </a:solidFill>
              </a:rPr>
              <a:t>PLANNING AND IMPLEMENTATION OF MARKET RESEARCH  </a:t>
            </a:r>
            <a:endParaRPr lang="x-none" sz="32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774" y="620688"/>
            <a:ext cx="11887200" cy="6237312"/>
          </a:xfrm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  <a:p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0541"/>
            <a:ext cx="12192000" cy="580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00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774" y="0"/>
            <a:ext cx="11887200" cy="620688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0000"/>
                </a:solidFill>
              </a:rPr>
              <a:t>MARKET RESEARCH SURVEY DATA SOURCES   </a:t>
            </a:r>
            <a:endParaRPr lang="x-none" sz="32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774" y="620688"/>
            <a:ext cx="11887200" cy="6237312"/>
          </a:xfrm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  <a:p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4" name="Picture 3" descr="Market Research, Marketing Management Method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52" y="1060174"/>
            <a:ext cx="10137913" cy="5406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764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557" y="0"/>
            <a:ext cx="11688417" cy="620688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0000"/>
                </a:solidFill>
              </a:rPr>
              <a:t>KEY METHODS ON ECONOMICS AND MARKETS RESEARCH   </a:t>
            </a:r>
            <a:endParaRPr lang="x-none" sz="32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14206"/>
            <a:ext cx="12032974" cy="6237312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Forest 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Economics and Market Research Tools</a:t>
            </a:r>
          </a:p>
          <a:p>
            <a:pPr algn="just">
              <a:spcBef>
                <a:spcPts val="0"/>
              </a:spcBef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 is guided by convention research tools and international standards </a:t>
            </a:r>
          </a:p>
          <a:p>
            <a:pPr algn="just">
              <a:spcBef>
                <a:spcPts val="0"/>
              </a:spcBef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Land use and Investment Decision Tools </a:t>
            </a:r>
          </a:p>
          <a:p>
            <a:pPr algn="just">
              <a:spcBef>
                <a:spcPts val="0"/>
              </a:spcBef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benefit Analysis-NPV, Annual Equivalent, (AE), internal rate of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returtn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investment capital (IRR), and cost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benefit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ration (CBR) </a:t>
            </a:r>
            <a:endParaRPr lang="en-US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Policy: Analysis of Policy and Policy analysis: Criteria and Indicators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 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 Analysis 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Tools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evaluate market performance several tools are available that include the following: </a:t>
            </a:r>
          </a:p>
          <a:p>
            <a:pPr algn="just">
              <a:spcBef>
                <a:spcPts val="0"/>
              </a:spcBef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Von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Thunen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zoning </a:t>
            </a:r>
          </a:p>
          <a:p>
            <a:pPr algn="just">
              <a:spcBef>
                <a:spcPts val="0"/>
              </a:spcBef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Gross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Marketing Margin (GMM)</a:t>
            </a:r>
          </a:p>
          <a:p>
            <a:pPr algn="just">
              <a:spcBef>
                <a:spcPts val="0"/>
              </a:spcBef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Operational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technical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efficiency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integration </a:t>
            </a:r>
          </a:p>
          <a:p>
            <a:pPr algn="just">
              <a:spcBef>
                <a:spcPts val="0"/>
              </a:spcBef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Market-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cointegration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efficiency</a:t>
            </a:r>
          </a:p>
          <a:p>
            <a:pPr algn="just">
              <a:spcBef>
                <a:spcPts val="0"/>
              </a:spcBef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correlations </a:t>
            </a:r>
            <a:endParaRPr lang="en-US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solidFill>
                <a:srgbClr val="000000"/>
              </a:solidFill>
            </a:endParaRPr>
          </a:p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69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707" y="0"/>
            <a:ext cx="10442713" cy="620688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0000"/>
                </a:solidFill>
              </a:rPr>
              <a:t>OPPORTUNITIES ON TRADE IN FOREST PRODUCTS  </a:t>
            </a:r>
            <a:endParaRPr lang="x-none" sz="32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20688"/>
            <a:ext cx="12192000" cy="6237312"/>
          </a:xfrm>
        </p:spPr>
        <p:txBody>
          <a:bodyPr/>
          <a:lstStyle/>
          <a:p>
            <a:pPr algn="just"/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Africa has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vast forestry resources but production, processing and intra Africa trade is relatively low </a:t>
            </a:r>
            <a:endParaRPr lang="en-US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 for policy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legal frameworks to facilitate investment in  industries and  infrastructure to enhance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transboundary trade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Kenya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sufficient trade infrastructure in place for forest products trade that emerged during the two logging bans 2002-2012 and 2018-2021 </a:t>
            </a:r>
            <a:endParaRPr lang="en-US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trade link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Tanzania and DRC among others ECA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countries 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Fairly policy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legal frameworks for transboundary timber trade with nascent wider regional integration initiatives</a:t>
            </a:r>
          </a:p>
          <a:p>
            <a:pPr algn="just"/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Huge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 for forest products currently served by global and regional imports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Viable for investment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production and manufacturing mostly timber, plywood,  furniture and paper products</a:t>
            </a:r>
          </a:p>
          <a:p>
            <a:pPr algn="just"/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Emerging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private and social syndicate investors in smallholder tree growing as part  in green investment strategies likely to bring more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roundwood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into the market </a:t>
            </a:r>
            <a:endParaRPr lang="en-US" sz="2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solidFill>
                <a:srgbClr val="000000"/>
              </a:solidFill>
            </a:endParaRPr>
          </a:p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40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939" y="0"/>
            <a:ext cx="9965635" cy="49033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0000"/>
                </a:solidFill>
              </a:rPr>
              <a:t>RECOMMENDATIONS</a:t>
            </a:r>
            <a:r>
              <a:rPr lang="en-US" sz="3200" dirty="0" smtClean="0">
                <a:solidFill>
                  <a:srgbClr val="000000"/>
                </a:solidFill>
              </a:rPr>
              <a:t>  </a:t>
            </a:r>
            <a:endParaRPr lang="x-none" sz="320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774" y="490330"/>
            <a:ext cx="12046226" cy="6367670"/>
          </a:xfrm>
        </p:spPr>
        <p:txBody>
          <a:bodyPr/>
          <a:lstStyle/>
          <a:p>
            <a:pPr algn="just"/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Enhanced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sustainable management of natural and plantation forests in Kenya and Central Africa countries for sustainable supply of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roundwood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Support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growth of efficient SMEs and large industrial manufacturing plants with for diverse wood sector enterprises. </a:t>
            </a:r>
          </a:p>
          <a:p>
            <a:pPr algn="just"/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regional, continental and global certification and chain of custody infrastructure to link the country to its target products sources and markets</a:t>
            </a:r>
          </a:p>
          <a:p>
            <a:pPr algn="just"/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Kenya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 position itself as woodwork hub from local and imported timber for local and export markets</a:t>
            </a:r>
          </a:p>
          <a:p>
            <a:pPr algn="just"/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Focus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standardized designs for mass production for uniformity and scale cost cutting production  </a:t>
            </a:r>
          </a:p>
          <a:p>
            <a:pPr algn="just"/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Training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local manpower on latest skills in forest production, manufacturing and marketing </a:t>
            </a:r>
          </a:p>
          <a:p>
            <a:pPr algn="just"/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Enhanced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access to high quality and competitively priced raw materials from local and regional sources for the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countrys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woodworks manufacturing hub </a:t>
            </a:r>
          </a:p>
          <a:p>
            <a:pPr algn="just"/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Forestry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sector should be marketed as an investment destination for greater socioeconomic development, employment and forex earner through exports.</a:t>
            </a:r>
          </a:p>
          <a:p>
            <a:endParaRPr lang="en-GB" sz="2400" dirty="0">
              <a:solidFill>
                <a:srgbClr val="000000"/>
              </a:solidFill>
            </a:endParaRPr>
          </a:p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06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4919663" y="2547939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51212" name="Rectangle 12"/>
          <p:cNvSpPr>
            <a:spLocks noChangeArrowheads="1"/>
          </p:cNvSpPr>
          <p:nvPr/>
        </p:nvSpPr>
        <p:spPr bwMode="auto">
          <a:xfrm>
            <a:off x="5038725" y="263842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51216" name="Rectangle 16"/>
          <p:cNvSpPr>
            <a:spLocks noChangeArrowheads="1"/>
          </p:cNvSpPr>
          <p:nvPr/>
        </p:nvSpPr>
        <p:spPr bwMode="auto">
          <a:xfrm>
            <a:off x="4424363" y="2176464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16" y="836712"/>
            <a:ext cx="4104456" cy="312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2" name="Picture 3" descr="E:\Dr. J. C\DSC019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0016" y="3962400"/>
            <a:ext cx="4427984" cy="2562944"/>
          </a:xfrm>
          <a:prstGeom prst="rect">
            <a:avLst/>
          </a:prstGeom>
          <a:noFill/>
        </p:spPr>
      </p:pic>
      <p:pic>
        <p:nvPicPr>
          <p:cNvPr id="11" name="Image 4" descr="SAM_4028.JPG"/>
          <p:cNvPicPr>
            <a:picLocks noGrp="1"/>
          </p:cNvPicPr>
          <p:nvPr>
            <p:ph sz="quarter" idx="3"/>
          </p:nvPr>
        </p:nvPicPr>
        <p:blipFill>
          <a:blip r:embed="rId4" cstate="print"/>
          <a:stretch>
            <a:fillRect/>
          </a:stretch>
        </p:blipFill>
        <p:spPr>
          <a:xfrm>
            <a:off x="1775521" y="4114800"/>
            <a:ext cx="4176463" cy="2410544"/>
          </a:xfrm>
          <a:prstGeom prst="rect">
            <a:avLst/>
          </a:prstGeom>
        </p:spPr>
      </p:pic>
      <p:pic>
        <p:nvPicPr>
          <p:cNvPr id="13" name="Content Placeholder 12" descr="A picture containing outdoor, sky, transport, city&#10;&#10;Description automatically generated"/>
          <p:cNvPicPr>
            <a:picLocks noGrp="1"/>
          </p:cNvPicPr>
          <p:nvPr>
            <p:ph sz="quarter"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6"/>
          <a:stretch/>
        </p:blipFill>
        <p:spPr bwMode="auto">
          <a:xfrm>
            <a:off x="1919537" y="620688"/>
            <a:ext cx="4055950" cy="33417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0192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1" y="3933056"/>
            <a:ext cx="4766011" cy="2664296"/>
          </a:xfrm>
          <a:noFill/>
          <a:ln/>
        </p:spPr>
      </p:pic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4833938" y="2476501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3" name="Picture 4" descr="Malawi 0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56" y="3909004"/>
            <a:ext cx="4067944" cy="292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5" name="Picture 2" descr="H:\FAO PHOTOS 2014\from camera 3rd.Jly'14 2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12024" y="620688"/>
            <a:ext cx="4464496" cy="3312368"/>
          </a:xfrm>
          <a:prstGeom prst="rect">
            <a:avLst/>
          </a:prstGeom>
          <a:noFill/>
        </p:spPr>
      </p:pic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7" name="Picture 3" descr="H:\FAO PHOTOS 2014\from camera 3rd.Jly'14 2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03512" y="764704"/>
            <a:ext cx="3886944" cy="3144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32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4833938" y="2476501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74073" y="1267691"/>
            <a:ext cx="5823527" cy="269470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r>
              <a:rPr lang="en-US" dirty="0"/>
              <a:t>https://www.google.com/url?sa=i&amp;url=https%3A%2F%2Fwww.itto.int%2Feconomic_market%2Ftimber_trade%2F&amp;psig=AOvVaw3kYaJvCwduzRKIj8FawLY1&amp;ust=1651738583984000&amp;source=images&amp;cd=vfe&amp;ved=0CAkQjRxqFwoTCNj7y-6zxfcCFQAAAAAdAAAAABAh</a:t>
            </a:r>
          </a:p>
        </p:txBody>
      </p:sp>
      <p:pic>
        <p:nvPicPr>
          <p:cNvPr id="12" name="Picture 11" descr="C:\Users\SHADOWS\AppData\Local\Microsoft\Windows\INetCache\Content.MSO\EED979BE.t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724" y="4329112"/>
            <a:ext cx="5081676" cy="2504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Content Placeholder 10"/>
          <p:cNvPicPr>
            <a:picLocks noGrp="1" noChangeAspect="1"/>
          </p:cNvPicPr>
          <p:nvPr>
            <p:ph sz="quarter" idx="2"/>
          </p:nvPr>
        </p:nvPicPr>
        <p:blipFill>
          <a:blip r:embed="rId4"/>
          <a:stretch>
            <a:fillRect/>
          </a:stretch>
        </p:blipFill>
        <p:spPr>
          <a:xfrm>
            <a:off x="6380018" y="768926"/>
            <a:ext cx="5590309" cy="3193473"/>
          </a:xfrm>
          <a:prstGeom prst="rect">
            <a:avLst/>
          </a:prstGeom>
        </p:spPr>
      </p:pic>
      <p:pic>
        <p:nvPicPr>
          <p:cNvPr id="16" name="Content Placeholder 15"/>
          <p:cNvPicPr>
            <a:picLocks noGrp="1" noChangeAspect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019" y="4114799"/>
            <a:ext cx="5590308" cy="2719149"/>
          </a:xfrm>
        </p:spPr>
      </p:pic>
    </p:spTree>
    <p:extLst>
      <p:ext uri="{BB962C8B-B14F-4D97-AF65-F5344CB8AC3E}">
        <p14:creationId xmlns:p14="http://schemas.microsoft.com/office/powerpoint/2010/main" val="311985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270" y="116632"/>
            <a:ext cx="11794434" cy="648072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0000"/>
                </a:solidFill>
              </a:rPr>
              <a:t>NATIONAL FOREST POLICY 2016: FOREST PRODUCTS AND INDUSTRIES  </a:t>
            </a:r>
            <a:endParaRPr lang="x-none" sz="32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270" y="1046921"/>
            <a:ext cx="12072730" cy="5705061"/>
          </a:xfrm>
        </p:spPr>
        <p:txBody>
          <a:bodyPr/>
          <a:lstStyle/>
          <a:p>
            <a:pPr algn="just"/>
            <a:r>
              <a:rPr lang="en-US" sz="3200" dirty="0">
                <a:solidFill>
                  <a:srgbClr val="000000"/>
                </a:solidFill>
              </a:rPr>
              <a:t>National Forest Policy 2016: Forest products and Industries.</a:t>
            </a:r>
          </a:p>
          <a:p>
            <a:pPr algn="just"/>
            <a:r>
              <a:rPr lang="en-US" sz="3200" dirty="0" smtClean="0">
                <a:solidFill>
                  <a:srgbClr val="000000"/>
                </a:solidFill>
              </a:rPr>
              <a:t>Sustainable </a:t>
            </a:r>
            <a:r>
              <a:rPr lang="en-US" sz="3200" dirty="0">
                <a:solidFill>
                  <a:srgbClr val="000000"/>
                </a:solidFill>
              </a:rPr>
              <a:t>supply of wood for subsistence and industrial needs from all forests</a:t>
            </a:r>
          </a:p>
          <a:p>
            <a:pPr algn="just"/>
            <a:r>
              <a:rPr lang="en-US" sz="3200" dirty="0" smtClean="0">
                <a:solidFill>
                  <a:srgbClr val="000000"/>
                </a:solidFill>
              </a:rPr>
              <a:t>Investment </a:t>
            </a:r>
            <a:r>
              <a:rPr lang="en-US" sz="3200" dirty="0">
                <a:solidFill>
                  <a:srgbClr val="000000"/>
                </a:solidFill>
              </a:rPr>
              <a:t>in wood industry to for processing and value-addition. </a:t>
            </a:r>
          </a:p>
          <a:p>
            <a:pPr algn="just"/>
            <a:r>
              <a:rPr lang="en-US" sz="3200" dirty="0" smtClean="0">
                <a:solidFill>
                  <a:srgbClr val="000000"/>
                </a:solidFill>
              </a:rPr>
              <a:t>Promote </a:t>
            </a:r>
            <a:r>
              <a:rPr lang="en-US" sz="3200" dirty="0">
                <a:solidFill>
                  <a:srgbClr val="000000"/>
                </a:solidFill>
              </a:rPr>
              <a:t>investments for large scale and SMEs for diverse forest based industries and enterprises.</a:t>
            </a:r>
          </a:p>
          <a:p>
            <a:pPr algn="just"/>
            <a:r>
              <a:rPr lang="en-US" sz="3200" dirty="0" smtClean="0">
                <a:solidFill>
                  <a:srgbClr val="000000"/>
                </a:solidFill>
              </a:rPr>
              <a:t>Support </a:t>
            </a:r>
            <a:r>
              <a:rPr lang="en-US" sz="3200" dirty="0">
                <a:solidFill>
                  <a:srgbClr val="000000"/>
                </a:solidFill>
              </a:rPr>
              <a:t>efficient production and marketing of forest products for the local and export markets. </a:t>
            </a:r>
          </a:p>
          <a:p>
            <a:pPr algn="just"/>
            <a:r>
              <a:rPr lang="en-US" sz="3200" dirty="0" smtClean="0">
                <a:solidFill>
                  <a:srgbClr val="000000"/>
                </a:solidFill>
              </a:rPr>
              <a:t>Establish </a:t>
            </a:r>
            <a:r>
              <a:rPr lang="en-US" sz="3200" dirty="0">
                <a:solidFill>
                  <a:srgbClr val="000000"/>
                </a:solidFill>
              </a:rPr>
              <a:t>a chain-of-custody and certification for national and international trade in wood and wood products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x-non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66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4833938" y="2476501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r>
              <a:rPr lang="en-US" dirty="0" smtClean="0"/>
              <a:t>https://www.google.com/url?sa=i&amp;url=https%3A%2F%2Fwww.itto.int%2Feconomic_market%2Ftimber_trade%2F&amp;psig=AOvVaw3kYaJvCwduzRKIj8FawLY1&amp;ust=</a:t>
            </a:r>
            <a:endParaRPr lang="en-US" dirty="0"/>
          </a:p>
        </p:txBody>
      </p:sp>
      <p:pic>
        <p:nvPicPr>
          <p:cNvPr id="21" name="Content Placeholder 20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4801" y="887896"/>
            <a:ext cx="5314122" cy="3040870"/>
          </a:xfrm>
          <a:prstGeom prst="rect">
            <a:avLst/>
          </a:prstGeom>
        </p:spPr>
      </p:pic>
      <p:pic>
        <p:nvPicPr>
          <p:cNvPr id="23" name="Content Placeholder 22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6380020" y="993913"/>
            <a:ext cx="5096364" cy="2968487"/>
          </a:xfrm>
          <a:prstGeom prst="rect">
            <a:avLst/>
          </a:prstGeom>
        </p:spPr>
      </p:pic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6197599" y="3928766"/>
            <a:ext cx="5596835" cy="2485286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9342240" y="3512492"/>
            <a:ext cx="2386012" cy="2076450"/>
            <a:chOff x="8280" y="1800"/>
            <a:chExt cx="3000" cy="2738"/>
          </a:xfrm>
        </p:grpSpPr>
        <p:pic>
          <p:nvPicPr>
            <p:cNvPr id="30" name="Picture 8" descr="DNP 03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80" y="1800"/>
              <a:ext cx="3000" cy="2265"/>
            </a:xfrm>
            <a:prstGeom prst="rect">
              <a:avLst/>
            </a:prstGeom>
            <a:noFill/>
          </p:spPr>
        </p:pic>
        <p:sp>
          <p:nvSpPr>
            <p:cNvPr id="31" name="Text Box 9"/>
            <p:cNvSpPr txBox="1">
              <a:spLocks noChangeArrowheads="1"/>
            </p:cNvSpPr>
            <p:nvPr/>
          </p:nvSpPr>
          <p:spPr bwMode="auto">
            <a:xfrm>
              <a:off x="8280" y="3960"/>
              <a:ext cx="2970" cy="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2" name="Content Placeholder 9" descr="Image result for honey pics, Kenya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308271" y="4114800"/>
            <a:ext cx="237172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405" y="5451743"/>
            <a:ext cx="1199066" cy="897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4" name="Picture 1638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013754"/>
            <a:ext cx="5817703" cy="284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8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113" y="-185530"/>
            <a:ext cx="10813773" cy="59019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NTFPs TRANSFORMATION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809" y="808382"/>
            <a:ext cx="11396869" cy="5932985"/>
          </a:xfrm>
        </p:spPr>
        <p:txBody>
          <a:bodyPr/>
          <a:lstStyle/>
          <a:p>
            <a:endParaRPr lang="en-GB" dirty="0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1524000" y="548680"/>
          <a:ext cx="9144000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024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Image result for thank you quo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93124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17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125" y="104134"/>
            <a:ext cx="9252520" cy="648072"/>
          </a:xfrm>
        </p:spPr>
        <p:txBody>
          <a:bodyPr/>
          <a:lstStyle/>
          <a:p>
            <a:r>
              <a:rPr lang="en-US" sz="3200" b="1" dirty="0">
                <a:solidFill>
                  <a:srgbClr val="000000"/>
                </a:solidFill>
              </a:rPr>
              <a:t>OVERVIEW OF 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>
                <a:solidFill>
                  <a:srgbClr val="000000"/>
                </a:solidFill>
              </a:rPr>
              <a:t>FORESTRY SECTOR </a:t>
            </a:r>
            <a:r>
              <a:rPr lang="en-US" sz="3200" b="1" dirty="0" smtClean="0">
                <a:solidFill>
                  <a:srgbClr val="000000"/>
                </a:solidFill>
              </a:rPr>
              <a:t>IN KENYA </a:t>
            </a:r>
            <a:endParaRPr lang="x-none" sz="32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270" y="824943"/>
            <a:ext cx="12072730" cy="6093296"/>
          </a:xfrm>
        </p:spPr>
        <p:txBody>
          <a:bodyPr/>
          <a:lstStyle/>
          <a:p>
            <a:pPr algn="just"/>
            <a:r>
              <a:rPr lang="en-GB" dirty="0" smtClean="0">
                <a:solidFill>
                  <a:srgbClr val="000000"/>
                </a:solidFill>
              </a:rPr>
              <a:t>Forestry </a:t>
            </a:r>
            <a:r>
              <a:rPr lang="en-GB" dirty="0">
                <a:solidFill>
                  <a:srgbClr val="000000"/>
                </a:solidFill>
              </a:rPr>
              <a:t>sector contributes 3.6% to the GDP estimated annual  turnover US$ 785,440,000 (KES 78.5 billion)</a:t>
            </a:r>
          </a:p>
          <a:p>
            <a:pPr algn="just"/>
            <a:r>
              <a:rPr lang="en-GB" dirty="0" smtClean="0">
                <a:solidFill>
                  <a:srgbClr val="000000"/>
                </a:solidFill>
              </a:rPr>
              <a:t>The </a:t>
            </a:r>
            <a:r>
              <a:rPr lang="en-GB" dirty="0">
                <a:solidFill>
                  <a:srgbClr val="000000"/>
                </a:solidFill>
              </a:rPr>
              <a:t>land categories community, public, private and farms.</a:t>
            </a:r>
          </a:p>
          <a:p>
            <a:pPr algn="just"/>
            <a:r>
              <a:rPr lang="en-GB" dirty="0">
                <a:solidFill>
                  <a:srgbClr val="000000"/>
                </a:solidFill>
              </a:rPr>
              <a:t>S</a:t>
            </a:r>
            <a:r>
              <a:rPr lang="en-GB" dirty="0" smtClean="0">
                <a:solidFill>
                  <a:srgbClr val="000000"/>
                </a:solidFill>
              </a:rPr>
              <a:t>everal </a:t>
            </a:r>
            <a:r>
              <a:rPr lang="en-GB" dirty="0">
                <a:solidFill>
                  <a:srgbClr val="000000"/>
                </a:solidFill>
              </a:rPr>
              <a:t>goods and services various </a:t>
            </a:r>
            <a:r>
              <a:rPr lang="en-GB" dirty="0" smtClean="0">
                <a:solidFill>
                  <a:srgbClr val="000000"/>
                </a:solidFill>
              </a:rPr>
              <a:t>economic sectors </a:t>
            </a:r>
            <a:endParaRPr lang="en-GB" dirty="0">
              <a:solidFill>
                <a:srgbClr val="000000"/>
              </a:solidFill>
            </a:endParaRPr>
          </a:p>
          <a:p>
            <a:pPr algn="just"/>
            <a:r>
              <a:rPr lang="en-GB" dirty="0">
                <a:solidFill>
                  <a:srgbClr val="000000"/>
                </a:solidFill>
              </a:rPr>
              <a:t>P</a:t>
            </a:r>
            <a:r>
              <a:rPr lang="en-GB" dirty="0" smtClean="0">
                <a:solidFill>
                  <a:srgbClr val="000000"/>
                </a:solidFill>
              </a:rPr>
              <a:t>layers </a:t>
            </a:r>
            <a:r>
              <a:rPr lang="en-GB" dirty="0">
                <a:solidFill>
                  <a:srgbClr val="000000"/>
                </a:solidFill>
              </a:rPr>
              <a:t>are farmers, companies, social investors, </a:t>
            </a:r>
            <a:r>
              <a:rPr lang="en-GB" dirty="0" smtClean="0">
                <a:solidFill>
                  <a:srgbClr val="000000"/>
                </a:solidFill>
              </a:rPr>
              <a:t>public agencies</a:t>
            </a:r>
          </a:p>
          <a:p>
            <a:pPr algn="just"/>
            <a:r>
              <a:rPr lang="en-GB" dirty="0" smtClean="0">
                <a:solidFill>
                  <a:srgbClr val="000000"/>
                </a:solidFill>
              </a:rPr>
              <a:t>Utilization include saw </a:t>
            </a:r>
            <a:r>
              <a:rPr lang="en-GB" dirty="0">
                <a:solidFill>
                  <a:srgbClr val="000000"/>
                </a:solidFill>
              </a:rPr>
              <a:t>millers, wood preservers, </a:t>
            </a:r>
            <a:r>
              <a:rPr lang="en-GB" dirty="0" smtClean="0">
                <a:solidFill>
                  <a:srgbClr val="000000"/>
                </a:solidFill>
              </a:rPr>
              <a:t>food processors, biomass energy sectors, pulp and paper, reconstituted woods   </a:t>
            </a:r>
            <a:endParaRPr lang="en-GB" dirty="0">
              <a:solidFill>
                <a:srgbClr val="000000"/>
              </a:solidFill>
            </a:endParaRPr>
          </a:p>
          <a:p>
            <a:pPr algn="just"/>
            <a:r>
              <a:rPr lang="en-GB" dirty="0" smtClean="0">
                <a:solidFill>
                  <a:srgbClr val="000000"/>
                </a:solidFill>
              </a:rPr>
              <a:t>Gatsby Africa projects that by </a:t>
            </a:r>
            <a:r>
              <a:rPr lang="en-GB" dirty="0">
                <a:solidFill>
                  <a:srgbClr val="000000"/>
                </a:solidFill>
              </a:rPr>
              <a:t>2020 supply </a:t>
            </a:r>
            <a:r>
              <a:rPr lang="en-GB" dirty="0" smtClean="0">
                <a:solidFill>
                  <a:srgbClr val="000000"/>
                </a:solidFill>
              </a:rPr>
              <a:t>deficit </a:t>
            </a:r>
            <a:r>
              <a:rPr lang="en-GB" dirty="0">
                <a:solidFill>
                  <a:srgbClr val="000000"/>
                </a:solidFill>
              </a:rPr>
              <a:t>of 10.3 million m</a:t>
            </a:r>
            <a:r>
              <a:rPr lang="en-GB" baseline="30000" dirty="0">
                <a:solidFill>
                  <a:srgbClr val="000000"/>
                </a:solidFill>
              </a:rPr>
              <a:t>3</a:t>
            </a:r>
            <a:r>
              <a:rPr lang="en-GB" dirty="0">
                <a:solidFill>
                  <a:srgbClr val="000000"/>
                </a:solidFill>
              </a:rPr>
              <a:t>.</a:t>
            </a:r>
          </a:p>
          <a:p>
            <a:pPr algn="just"/>
            <a:r>
              <a:rPr lang="en-GB" dirty="0" smtClean="0">
                <a:solidFill>
                  <a:srgbClr val="000000"/>
                </a:solidFill>
              </a:rPr>
              <a:t>Additional potential </a:t>
            </a:r>
            <a:r>
              <a:rPr lang="en-GB" dirty="0">
                <a:solidFill>
                  <a:srgbClr val="000000"/>
                </a:solidFill>
              </a:rPr>
              <a:t>for 200,000 </a:t>
            </a:r>
            <a:r>
              <a:rPr lang="en-GB" dirty="0" smtClean="0">
                <a:solidFill>
                  <a:srgbClr val="000000"/>
                </a:solidFill>
              </a:rPr>
              <a:t>Ha US$50 </a:t>
            </a:r>
            <a:r>
              <a:rPr lang="en-GB" dirty="0">
                <a:solidFill>
                  <a:srgbClr val="000000"/>
                </a:solidFill>
              </a:rPr>
              <a:t>million (KES 5 billion), 11,000 skilled jobs and </a:t>
            </a:r>
            <a:r>
              <a:rPr lang="en-GB" dirty="0" smtClean="0">
                <a:solidFill>
                  <a:srgbClr val="000000"/>
                </a:solidFill>
              </a:rPr>
              <a:t>turnover </a:t>
            </a:r>
            <a:r>
              <a:rPr lang="en-GB" dirty="0">
                <a:solidFill>
                  <a:srgbClr val="000000"/>
                </a:solidFill>
              </a:rPr>
              <a:t>US$261 million (KES </a:t>
            </a:r>
            <a:r>
              <a:rPr lang="en-GB" dirty="0" smtClean="0">
                <a:solidFill>
                  <a:srgbClr val="000000"/>
                </a:solidFill>
              </a:rPr>
              <a:t>26.1B per year</a:t>
            </a:r>
            <a:endParaRPr lang="en-GB" dirty="0">
              <a:solidFill>
                <a:srgbClr val="000000"/>
              </a:solidFill>
            </a:endParaRPr>
          </a:p>
          <a:p>
            <a:pPr algn="just"/>
            <a:r>
              <a:rPr lang="en-GB" dirty="0" smtClean="0">
                <a:solidFill>
                  <a:srgbClr val="000000"/>
                </a:solidFill>
              </a:rPr>
              <a:t>Private sector brings </a:t>
            </a:r>
            <a:r>
              <a:rPr lang="en-GB" dirty="0">
                <a:solidFill>
                  <a:srgbClr val="000000"/>
                </a:solidFill>
              </a:rPr>
              <a:t>in the desired land, financial capital and operational efficiency</a:t>
            </a:r>
          </a:p>
          <a:p>
            <a:r>
              <a:rPr lang="en-GB" dirty="0" smtClean="0">
                <a:solidFill>
                  <a:srgbClr val="000000"/>
                </a:solidFill>
              </a:rPr>
              <a:t>Driver </a:t>
            </a:r>
            <a:r>
              <a:rPr lang="en-GB" dirty="0">
                <a:solidFill>
                  <a:srgbClr val="000000"/>
                </a:solidFill>
              </a:rPr>
              <a:t>good policies, laws, technical support and good prices 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x-non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38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69768"/>
            <a:ext cx="11582397" cy="1143000"/>
          </a:xfrm>
        </p:spPr>
        <p:txBody>
          <a:bodyPr/>
          <a:lstStyle/>
          <a:p>
            <a:r>
              <a:rPr lang="en-GB" dirty="0" err="1" smtClean="0"/>
              <a:t>TabFle</a:t>
            </a:r>
            <a:r>
              <a:rPr lang="en-GB" dirty="0" smtClean="0"/>
              <a:t> </a:t>
            </a:r>
            <a:r>
              <a:rPr lang="en-GB" dirty="0"/>
              <a:t>2: </a:t>
            </a:r>
            <a:r>
              <a:rPr lang="en-GB" dirty="0" smtClean="0"/>
              <a:t>Forest </a:t>
            </a:r>
            <a:r>
              <a:rPr lang="en-GB" dirty="0" err="1" smtClean="0"/>
              <a:t>agnd</a:t>
            </a:r>
            <a:r>
              <a:rPr lang="en-GB" dirty="0" smtClean="0"/>
              <a:t> tree </a:t>
            </a:r>
            <a:r>
              <a:rPr lang="en-GB" dirty="0"/>
              <a:t>cover (ha) </a:t>
            </a:r>
            <a:r>
              <a:rPr lang="en-GB" dirty="0" smtClean="0"/>
              <a:t>trends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7437835"/>
              </p:ext>
            </p:extLst>
          </p:nvPr>
        </p:nvGraphicFramePr>
        <p:xfrm>
          <a:off x="106020" y="1050837"/>
          <a:ext cx="12085980" cy="5454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7196">
                  <a:extLst>
                    <a:ext uri="{9D8B030D-6E8A-4147-A177-3AD203B41FA5}">
                      <a16:colId xmlns="" xmlns:a16="http://schemas.microsoft.com/office/drawing/2014/main" val="950255664"/>
                    </a:ext>
                  </a:extLst>
                </a:gridCol>
                <a:gridCol w="2417196">
                  <a:extLst>
                    <a:ext uri="{9D8B030D-6E8A-4147-A177-3AD203B41FA5}">
                      <a16:colId xmlns="" xmlns:a16="http://schemas.microsoft.com/office/drawing/2014/main" val="709332256"/>
                    </a:ext>
                  </a:extLst>
                </a:gridCol>
                <a:gridCol w="2417196">
                  <a:extLst>
                    <a:ext uri="{9D8B030D-6E8A-4147-A177-3AD203B41FA5}">
                      <a16:colId xmlns="" xmlns:a16="http://schemas.microsoft.com/office/drawing/2014/main" val="1697916383"/>
                    </a:ext>
                  </a:extLst>
                </a:gridCol>
                <a:gridCol w="2417196">
                  <a:extLst>
                    <a:ext uri="{9D8B030D-6E8A-4147-A177-3AD203B41FA5}">
                      <a16:colId xmlns="" xmlns:a16="http://schemas.microsoft.com/office/drawing/2014/main" val="449727904"/>
                    </a:ext>
                  </a:extLst>
                </a:gridCol>
                <a:gridCol w="2417196">
                  <a:extLst>
                    <a:ext uri="{9D8B030D-6E8A-4147-A177-3AD203B41FA5}">
                      <a16:colId xmlns="" xmlns:a16="http://schemas.microsoft.com/office/drawing/2014/main" val="212563176"/>
                    </a:ext>
                  </a:extLst>
                </a:gridCol>
              </a:tblGrid>
              <a:tr h="3975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Forest type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1990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325838737"/>
                  </a:ext>
                </a:extLst>
              </a:tr>
              <a:tr h="4922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Indigenous closed forests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1,240,000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1,190,000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1,165,000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1,140,000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517660314"/>
                  </a:ext>
                </a:extLst>
              </a:tr>
              <a:tr h="4922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Indigenous mangroves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80,000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80,000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80,000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80,000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189809213"/>
                  </a:ext>
                </a:extLst>
              </a:tr>
              <a:tr h="4922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Open woodlands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2,150,000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2,100,000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2,075,000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2,050,000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293064563"/>
                  </a:ext>
                </a:extLst>
              </a:tr>
              <a:tr h="4922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333333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Public plantation forests 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333333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170,000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333333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134,000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333333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119,000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333333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107,000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006088014"/>
                  </a:ext>
                </a:extLst>
              </a:tr>
              <a:tr h="4922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333333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Private plantations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333333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68,000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333333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78,000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333333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83,000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333333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90,000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633580849"/>
                  </a:ext>
                </a:extLst>
              </a:tr>
              <a:tr h="4922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Subtotal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3,708,000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3,582,000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2,357,000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3,467,000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350847270"/>
                  </a:ext>
                </a:extLst>
              </a:tr>
              <a:tr h="4922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Bushland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24,800,000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24,635,000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24,570,000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24,510,000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786816212"/>
                  </a:ext>
                </a:extLst>
              </a:tr>
              <a:tr h="4922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333333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Farms with Trees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333333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9,420,000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333333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10,020,000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333333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10,320,000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333333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10,385,000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908306772"/>
                  </a:ext>
                </a:extLst>
              </a:tr>
              <a:tr h="4922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41,636,000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41,819,000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40,769,000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41,829,000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122889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223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636" y="83127"/>
            <a:ext cx="11635409" cy="620688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0000"/>
                </a:solidFill>
              </a:rPr>
              <a:t>GLOBALIZATION AND TRADE: INTRA AFRICA TRADE   </a:t>
            </a:r>
            <a:endParaRPr lang="x-none" sz="32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538" y="967408"/>
            <a:ext cx="11953461" cy="5890591"/>
          </a:xfrm>
        </p:spPr>
        <p:txBody>
          <a:bodyPr/>
          <a:lstStyle/>
          <a:p>
            <a:pPr algn="just"/>
            <a:r>
              <a:rPr lang="en-GB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Globalization 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largely driven by international </a:t>
            </a:r>
            <a:r>
              <a:rPr lang="en-GB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trade</a:t>
            </a:r>
          </a:p>
          <a:p>
            <a:pPr algn="just"/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conomic 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blocks EAC, COMESA), SADC and (CEN-SAD)</a:t>
            </a:r>
          </a:p>
          <a:p>
            <a:pPr algn="just"/>
            <a:r>
              <a:rPr lang="en-GB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African Free 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Trade Area (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AfCFTA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GB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world's largest</a:t>
            </a:r>
          </a:p>
          <a:p>
            <a:pPr algn="just"/>
            <a:r>
              <a:rPr lang="en-GB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intra-African 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exports is lowest 17%  Europe (69%), Asia (59%), and North America (31%). </a:t>
            </a:r>
            <a:endParaRPr lang="en-GB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AfCFTA</a:t>
            </a:r>
            <a:r>
              <a:rPr lang="en-GB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intra-African trade growth 15% or $50 billion and 25%or $70 billion by 2040</a:t>
            </a:r>
          </a:p>
          <a:p>
            <a:pPr algn="just"/>
            <a:r>
              <a:rPr lang="en-GB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Mostly 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manufactured goods accounting for 41.9% as compared to 14.8% exports in 2014. </a:t>
            </a:r>
            <a:endParaRPr lang="en-GB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AfCFTA</a:t>
            </a:r>
            <a:r>
              <a:rPr lang="en-GB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promote growth of SMEs, innovation as more markets open and productivity. </a:t>
            </a:r>
            <a:endParaRPr lang="en-GB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Forests 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Africa support local livelihoods, provision of ecosystems good and services </a:t>
            </a:r>
            <a:endParaRPr lang="en-GB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Huge investment 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forests </a:t>
            </a:r>
            <a:r>
              <a:rPr lang="en-GB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production,  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processing and trade </a:t>
            </a:r>
            <a:endParaRPr lang="x-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36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0"/>
            <a:ext cx="10363201" cy="620688"/>
          </a:xfrm>
        </p:spPr>
        <p:txBody>
          <a:bodyPr/>
          <a:lstStyle/>
          <a:p>
            <a:r>
              <a:rPr lang="en-US" sz="3200" b="1" dirty="0">
                <a:solidFill>
                  <a:srgbClr val="000000"/>
                </a:solidFill>
              </a:rPr>
              <a:t>GLOBAL AND AFRICA FORESTS AND </a:t>
            </a:r>
            <a:r>
              <a:rPr lang="en-US" sz="3200" b="1" dirty="0" smtClean="0">
                <a:solidFill>
                  <a:srgbClr val="000000"/>
                </a:solidFill>
              </a:rPr>
              <a:t>RESOURCES IN ‘‘000S HA </a:t>
            </a:r>
            <a:endParaRPr lang="x-none" sz="3200" b="1" dirty="0">
              <a:solidFill>
                <a:srgbClr val="0000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2231376"/>
              </p:ext>
            </p:extLst>
          </p:nvPr>
        </p:nvGraphicFramePr>
        <p:xfrm>
          <a:off x="304799" y="734988"/>
          <a:ext cx="10111681" cy="58426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888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558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223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2233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02233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865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28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0" dirty="0">
                          <a:solidFill>
                            <a:srgbClr val="002060"/>
                          </a:solidFill>
                          <a:effectLst/>
                        </a:rPr>
                        <a:t>1990</a:t>
                      </a:r>
                      <a:endParaRPr lang="en-GB" sz="28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2000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2010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 2020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70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0" u="sng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World</a:t>
                      </a:r>
                      <a:r>
                        <a:rPr lang="en-GB" sz="2800" b="0" u="sng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28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solidFill>
                            <a:srgbClr val="002060"/>
                          </a:solidFill>
                          <a:effectLst/>
                        </a:rPr>
                        <a:t>4,236,433</a:t>
                      </a:r>
                      <a:endParaRPr lang="en-GB" sz="2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solidFill>
                            <a:srgbClr val="002060"/>
                          </a:solidFill>
                          <a:effectLst/>
                        </a:rPr>
                        <a:t>4,158,050</a:t>
                      </a:r>
                      <a:endParaRPr lang="en-GB" sz="2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solidFill>
                            <a:srgbClr val="002060"/>
                          </a:solidFill>
                          <a:effectLst/>
                        </a:rPr>
                        <a:t>4,106,317</a:t>
                      </a:r>
                      <a:endParaRPr lang="en-GB" sz="2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solidFill>
                            <a:srgbClr val="002060"/>
                          </a:solidFill>
                          <a:effectLst/>
                        </a:rPr>
                        <a:t>4,058,931 </a:t>
                      </a:r>
                      <a:endParaRPr lang="en-GB" sz="2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083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0" u="sng" dirty="0" smtClean="0">
                          <a:solidFill>
                            <a:srgbClr val="002060"/>
                          </a:solidFill>
                          <a:effectLst/>
                        </a:rPr>
                        <a:t>Europe-Russia</a:t>
                      </a:r>
                      <a:r>
                        <a:rPr lang="en-GB" sz="2800" b="0" u="sng" baseline="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endParaRPr lang="en-GB" sz="28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solidFill>
                            <a:srgbClr val="002060"/>
                          </a:solidFill>
                          <a:effectLst/>
                        </a:rPr>
                        <a:t>994,319</a:t>
                      </a:r>
                      <a:endParaRPr lang="en-GB" sz="2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solidFill>
                            <a:srgbClr val="002060"/>
                          </a:solidFill>
                          <a:effectLst/>
                        </a:rPr>
                        <a:t>1,002,268</a:t>
                      </a:r>
                      <a:endParaRPr lang="en-GB" sz="2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solidFill>
                            <a:srgbClr val="002060"/>
                          </a:solidFill>
                          <a:effectLst/>
                        </a:rPr>
                        <a:t>1,013,982</a:t>
                      </a:r>
                      <a:endParaRPr lang="en-GB" sz="2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solidFill>
                            <a:srgbClr val="002060"/>
                          </a:solidFill>
                          <a:effectLst/>
                        </a:rPr>
                        <a:t>1,017,461 </a:t>
                      </a:r>
                      <a:endParaRPr lang="en-GB" sz="2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70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0" u="sng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South</a:t>
                      </a:r>
                      <a:r>
                        <a:rPr lang="en-GB" sz="2800" b="0" u="sng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America </a:t>
                      </a:r>
                      <a:endParaRPr lang="en-GB" sz="28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solidFill>
                            <a:srgbClr val="002060"/>
                          </a:solidFill>
                          <a:effectLst/>
                        </a:rPr>
                        <a:t>973,666</a:t>
                      </a:r>
                      <a:endParaRPr lang="en-GB" sz="2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solidFill>
                            <a:srgbClr val="002060"/>
                          </a:solidFill>
                          <a:effectLst/>
                        </a:rPr>
                        <a:t>922,645</a:t>
                      </a:r>
                      <a:endParaRPr lang="en-GB" sz="2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solidFill>
                            <a:srgbClr val="002060"/>
                          </a:solidFill>
                          <a:effectLst/>
                        </a:rPr>
                        <a:t>870,154</a:t>
                      </a:r>
                      <a:endParaRPr lang="en-GB" sz="2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solidFill>
                            <a:srgbClr val="002060"/>
                          </a:solidFill>
                          <a:effectLst/>
                        </a:rPr>
                        <a:t>844,186 </a:t>
                      </a:r>
                      <a:endParaRPr lang="en-GB" sz="2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3083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0" u="sng" dirty="0" smtClean="0">
                          <a:solidFill>
                            <a:srgbClr val="002060"/>
                          </a:solidFill>
                          <a:effectLst/>
                        </a:rPr>
                        <a:t> North and</a:t>
                      </a:r>
                      <a:r>
                        <a:rPr lang="en-GB" sz="2800" b="0" u="sng" baseline="0" dirty="0" smtClean="0">
                          <a:solidFill>
                            <a:srgbClr val="002060"/>
                          </a:solidFill>
                          <a:effectLst/>
                        </a:rPr>
                        <a:t> Central America </a:t>
                      </a:r>
                      <a:endParaRPr lang="en-GB" sz="28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solidFill>
                            <a:srgbClr val="002060"/>
                          </a:solidFill>
                          <a:effectLst/>
                        </a:rPr>
                        <a:t>755,279</a:t>
                      </a:r>
                      <a:endParaRPr lang="en-GB" sz="2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solidFill>
                            <a:srgbClr val="002060"/>
                          </a:solidFill>
                          <a:effectLst/>
                        </a:rPr>
                        <a:t>752,349</a:t>
                      </a:r>
                      <a:endParaRPr lang="en-GB" sz="2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solidFill>
                            <a:srgbClr val="002060"/>
                          </a:solidFill>
                          <a:effectLst/>
                        </a:rPr>
                        <a:t>754,190</a:t>
                      </a:r>
                      <a:endParaRPr lang="en-GB" sz="2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solidFill>
                            <a:srgbClr val="002060"/>
                          </a:solidFill>
                          <a:effectLst/>
                        </a:rPr>
                        <a:t>752,710 </a:t>
                      </a:r>
                      <a:endParaRPr lang="en-GB" sz="2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170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0" u="sng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Africa</a:t>
                      </a:r>
                      <a:endParaRPr lang="en-GB" sz="28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solidFill>
                            <a:srgbClr val="002060"/>
                          </a:solidFill>
                          <a:effectLst/>
                        </a:rPr>
                        <a:t>742,801</a:t>
                      </a:r>
                      <a:endParaRPr lang="en-GB" sz="2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solidFill>
                            <a:srgbClr val="002060"/>
                          </a:solidFill>
                          <a:effectLst/>
                        </a:rPr>
                        <a:t>710,049</a:t>
                      </a:r>
                      <a:endParaRPr lang="en-GB" sz="2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solidFill>
                            <a:srgbClr val="002060"/>
                          </a:solidFill>
                          <a:effectLst/>
                        </a:rPr>
                        <a:t>676,015</a:t>
                      </a:r>
                      <a:endParaRPr lang="en-GB" sz="2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solidFill>
                            <a:srgbClr val="002060"/>
                          </a:solidFill>
                          <a:effectLst/>
                        </a:rPr>
                        <a:t>636,639 </a:t>
                      </a:r>
                      <a:endParaRPr lang="en-GB" sz="2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170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0" u="sng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Asia</a:t>
                      </a:r>
                      <a:endParaRPr lang="en-GB" sz="28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solidFill>
                            <a:srgbClr val="002060"/>
                          </a:solidFill>
                          <a:effectLst/>
                        </a:rPr>
                        <a:t>585,393</a:t>
                      </a:r>
                      <a:endParaRPr lang="en-GB" sz="2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solidFill>
                            <a:srgbClr val="002060"/>
                          </a:solidFill>
                          <a:effectLst/>
                        </a:rPr>
                        <a:t>587,410</a:t>
                      </a:r>
                      <a:endParaRPr lang="en-GB" sz="2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solidFill>
                            <a:srgbClr val="002060"/>
                          </a:solidFill>
                          <a:effectLst/>
                        </a:rPr>
                        <a:t>610,960</a:t>
                      </a:r>
                      <a:endParaRPr lang="en-GB" sz="2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solidFill>
                            <a:srgbClr val="002060"/>
                          </a:solidFill>
                          <a:effectLst/>
                        </a:rPr>
                        <a:t>622,687 </a:t>
                      </a:r>
                      <a:endParaRPr lang="en-GB" sz="2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170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0" u="sng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Oceania</a:t>
                      </a:r>
                      <a:endParaRPr lang="en-GB" sz="28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solidFill>
                            <a:srgbClr val="002060"/>
                          </a:solidFill>
                          <a:effectLst/>
                        </a:rPr>
                        <a:t>184,974</a:t>
                      </a:r>
                      <a:endParaRPr lang="en-GB" sz="2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solidFill>
                            <a:srgbClr val="002060"/>
                          </a:solidFill>
                          <a:effectLst/>
                        </a:rPr>
                        <a:t>183,328</a:t>
                      </a:r>
                      <a:endParaRPr lang="en-GB" sz="2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solidFill>
                            <a:srgbClr val="002060"/>
                          </a:solidFill>
                          <a:effectLst/>
                        </a:rPr>
                        <a:t>181,015</a:t>
                      </a:r>
                      <a:endParaRPr lang="en-GB" sz="2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solidFill>
                            <a:srgbClr val="002060"/>
                          </a:solidFill>
                          <a:effectLst/>
                        </a:rPr>
                        <a:t>185,248 </a:t>
                      </a:r>
                      <a:endParaRPr lang="en-GB" sz="2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475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665" y="93518"/>
            <a:ext cx="9660835" cy="620688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0000"/>
                </a:solidFill>
              </a:rPr>
              <a:t>FOREST RESOURCES IN AFRICA IN 000S HECTARES </a:t>
            </a:r>
            <a:endParaRPr lang="x-none" sz="3200" b="1" dirty="0">
              <a:solidFill>
                <a:srgbClr val="00000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3945925"/>
              </p:ext>
            </p:extLst>
          </p:nvPr>
        </p:nvGraphicFramePr>
        <p:xfrm>
          <a:off x="277813" y="822325"/>
          <a:ext cx="11728450" cy="65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4" name="Document" r:id="rId4" imgW="5849259" imgH="3518494" progId="Word.Document.12">
                  <p:embed/>
                </p:oleObj>
              </mc:Choice>
              <mc:Fallback>
                <p:oleObj name="Document" r:id="rId4" imgW="5849259" imgH="3518494" progId="Word.Document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7813" y="822325"/>
                        <a:ext cx="11728450" cy="655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92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356" y="0"/>
            <a:ext cx="10933044" cy="620688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0000"/>
                </a:solidFill>
              </a:rPr>
              <a:t>FOREST RESOURCES REMOVALS IN MILLION CUBIC METRES  </a:t>
            </a:r>
            <a:endParaRPr lang="x-none" sz="3200" b="1" dirty="0">
              <a:solidFill>
                <a:srgbClr val="00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8001996"/>
              </p:ext>
            </p:extLst>
          </p:nvPr>
        </p:nvGraphicFramePr>
        <p:xfrm>
          <a:off x="422263" y="777280"/>
          <a:ext cx="10217036" cy="6309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Document" r:id="rId4" imgW="5849259" imgH="2162708" progId="Word.Document.12">
                  <p:embed/>
                </p:oleObj>
              </mc:Choice>
              <mc:Fallback>
                <p:oleObj name="Document" r:id="rId4" imgW="5849259" imgH="2162708" progId="Word.Document.12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2263" y="777280"/>
                        <a:ext cx="10217036" cy="6309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498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KEFRI THEME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64AB5E"/>
      </a:accent1>
      <a:accent2>
        <a:srgbClr val="64AB5E"/>
      </a:accent2>
      <a:accent3>
        <a:srgbClr val="C25929"/>
      </a:accent3>
      <a:accent4>
        <a:srgbClr val="C25929"/>
      </a:accent4>
      <a:accent5>
        <a:srgbClr val="64AB5E"/>
      </a:accent5>
      <a:accent6>
        <a:srgbClr val="C25929"/>
      </a:accent6>
      <a:hlink>
        <a:srgbClr val="C25929"/>
      </a:hlink>
      <a:folHlink>
        <a:srgbClr val="C25929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2030</Words>
  <Application>Microsoft Office PowerPoint</Application>
  <PresentationFormat>Widescreen</PresentationFormat>
  <Paragraphs>263</Paragraphs>
  <Slides>32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Constantia</vt:lpstr>
      <vt:lpstr>Times New Roman</vt:lpstr>
      <vt:lpstr>Wingdings 2</vt:lpstr>
      <vt:lpstr>Flow</vt:lpstr>
      <vt:lpstr>Document</vt:lpstr>
      <vt:lpstr>PowerPoint Presentation</vt:lpstr>
      <vt:lpstr>FAO FOREST CONFERENCE 1950: PRINCIPLES OF FORESTY </vt:lpstr>
      <vt:lpstr>NATIONAL FOREST POLICY 2016: FOREST PRODUCTS AND INDUSTRIES  </vt:lpstr>
      <vt:lpstr>OVERVIEW OF  FORESTRY SECTOR IN KENYA </vt:lpstr>
      <vt:lpstr>TabFle 2: Forest agnd tree cover (ha) trends</vt:lpstr>
      <vt:lpstr>GLOBALIZATION AND TRADE: INTRA AFRICA TRADE   </vt:lpstr>
      <vt:lpstr>GLOBAL AND AFRICA FORESTS AND RESOURCES IN ‘‘000S HA </vt:lpstr>
      <vt:lpstr>FOREST RESOURCES IN AFRICA IN 000S HECTARES </vt:lpstr>
      <vt:lpstr>FOREST RESOURCES REMOVALS IN MILLION CUBIC METRES  </vt:lpstr>
      <vt:lpstr>RATIONAL FOR PROMOTION OF TIMBER TRADE </vt:lpstr>
      <vt:lpstr>RATIONAL FOR PROMOTION OF TIMBER TRADE </vt:lpstr>
      <vt:lpstr>PowerPoint Presentation</vt:lpstr>
      <vt:lpstr>PowerPoint Presentation</vt:lpstr>
      <vt:lpstr>WOOD MANUFACTURING AND CAPACITY IN EAST AFRICA  </vt:lpstr>
      <vt:lpstr>TRADE IN MANUFACTURED FOREST PRODUCTS </vt:lpstr>
      <vt:lpstr>KENYA POSITION IN FOREST PRODUCT TRADE WITH TANZANIA </vt:lpstr>
      <vt:lpstr>FOREST PRODUCTS IMPORTS FROM TANZANIA FOR 2010-2020 </vt:lpstr>
      <vt:lpstr>POLICY AND LEGAL FRAMEWORKS  </vt:lpstr>
      <vt:lpstr>CRITICAL ROLE OF RESEARCH ON FOREST SECTOR DEVELOPMENT </vt:lpstr>
      <vt:lpstr>ROLE OF RESEARCH IN TRANSBOUNDARY TREE PRODUCT TRADE </vt:lpstr>
      <vt:lpstr>EVOLUTION OF RESEARCH ON TRADE IN  FOREST PRODUCTS </vt:lpstr>
      <vt:lpstr>PLANNING AND IMPLEMENTATION OF MARKET RESEARCH  </vt:lpstr>
      <vt:lpstr>MARKET RESEARCH SURVEY DATA SOURCES   </vt:lpstr>
      <vt:lpstr>KEY METHODS ON ECONOMICS AND MARKETS RESEARCH   </vt:lpstr>
      <vt:lpstr>OPPORTUNITIES ON TRADE IN FOREST PRODUCTS  </vt:lpstr>
      <vt:lpstr>RECOMMENDATIONS  </vt:lpstr>
      <vt:lpstr>PowerPoint Presentation</vt:lpstr>
      <vt:lpstr>PowerPoint Presentation</vt:lpstr>
      <vt:lpstr>PowerPoint Presentation</vt:lpstr>
      <vt:lpstr>PowerPoint Presentation</vt:lpstr>
      <vt:lpstr>NTFPs TRANSFORMATION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KENYA FORESTRY RESEARCH INSTITUTE  (KEFRI)</dc:title>
  <dc:creator>SHADOWS</dc:creator>
  <cp:lastModifiedBy>km</cp:lastModifiedBy>
  <cp:revision>49</cp:revision>
  <dcterms:created xsi:type="dcterms:W3CDTF">2022-04-24T05:57:54Z</dcterms:created>
  <dcterms:modified xsi:type="dcterms:W3CDTF">2022-05-09T07:40:26Z</dcterms:modified>
</cp:coreProperties>
</file>