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58" r:id="rId6"/>
    <p:sldId id="259" r:id="rId7"/>
    <p:sldId id="265" r:id="rId8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 Sammy Letema" initials="DSL" lastIdx="0" clrIdx="0">
    <p:extLst>
      <p:ext uri="{19B8F6BF-5375-455C-9EA6-DF929625EA0E}">
        <p15:presenceInfo xmlns:p15="http://schemas.microsoft.com/office/powerpoint/2012/main" userId="S-1-5-21-4041449739-1948701384-2418309391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9" autoAdjust="0"/>
  </p:normalViewPr>
  <p:slideViewPr>
    <p:cSldViewPr>
      <p:cViewPr varScale="1">
        <p:scale>
          <a:sx n="39" d="100"/>
          <a:sy n="39" d="100"/>
        </p:scale>
        <p:origin x="1244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49127-DDED-48D5-A65A-AB1B34DCF163}" type="doc">
      <dgm:prSet loTypeId="urn:microsoft.com/office/officeart/2011/layout/ConvergingText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67FDFCEE-8903-453C-8444-9F0DC4E855C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KEFRI research Program </a:t>
          </a:r>
          <a:endParaRPr lang="sw-KE" sz="16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F3D342D-1B5C-4A2B-AE68-D18FAAA287F8}" type="parTrans" cxnId="{E9F18EB1-4156-45AC-BE0F-3A143B15D7E0}">
      <dgm:prSet/>
      <dgm:spPr/>
      <dgm:t>
        <a:bodyPr/>
        <a:lstStyle/>
        <a:p>
          <a:endParaRPr lang="sw-KE"/>
        </a:p>
      </dgm:t>
    </dgm:pt>
    <dgm:pt modelId="{1729E097-B456-4D74-97EF-891F7564850C}" type="sibTrans" cxnId="{E9F18EB1-4156-45AC-BE0F-3A143B15D7E0}">
      <dgm:prSet/>
      <dgm:spPr/>
      <dgm:t>
        <a:bodyPr/>
        <a:lstStyle/>
        <a:p>
          <a:endParaRPr lang="sw-KE"/>
        </a:p>
      </dgm:t>
    </dgm:pt>
    <dgm:pt modelId="{AB94F619-44B5-464E-9609-46FD0795323E}">
      <dgm:prSet phldrT="[Text]" custT="1"/>
      <dgm:spPr/>
      <dgm:t>
        <a:bodyPr/>
        <a:lstStyle/>
        <a:p>
          <a:r>
            <a: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Centre </a:t>
          </a:r>
          <a:endParaRPr lang="sw-KE"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D523504-0C86-4F19-AEAB-12D4082C38B2}" type="parTrans" cxnId="{00704DB3-800E-4FDA-A41A-2A5F3315B882}">
      <dgm:prSet/>
      <dgm:spPr/>
      <dgm:t>
        <a:bodyPr/>
        <a:lstStyle/>
        <a:p>
          <a:endParaRPr lang="sw-KE"/>
        </a:p>
      </dgm:t>
    </dgm:pt>
    <dgm:pt modelId="{8315C406-7251-4317-BEFB-BFF5FD2295AB}" type="sibTrans" cxnId="{00704DB3-800E-4FDA-A41A-2A5F3315B882}">
      <dgm:prSet/>
      <dgm:spPr/>
      <dgm:t>
        <a:bodyPr/>
        <a:lstStyle/>
        <a:p>
          <a:endParaRPr lang="sw-KE"/>
        </a:p>
      </dgm:t>
    </dgm:pt>
    <dgm:pt modelId="{8A7505E1-4FF0-47C4-B4C3-DFB6D7883A8B}">
      <dgm:prSet phldrT="[Text]" custT="1"/>
      <dgm:spPr/>
      <dgm:t>
        <a:bodyPr/>
        <a:lstStyle/>
        <a:p>
          <a:r>
            <a: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Region </a:t>
          </a:r>
          <a:endParaRPr lang="sw-KE"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EA0AC55-B62E-4228-89F0-97E0EF0B90D6}" type="parTrans" cxnId="{8C072D63-655A-4A01-B313-B1651A3BF0E5}">
      <dgm:prSet/>
      <dgm:spPr/>
      <dgm:t>
        <a:bodyPr/>
        <a:lstStyle/>
        <a:p>
          <a:endParaRPr lang="sw-KE"/>
        </a:p>
      </dgm:t>
    </dgm:pt>
    <dgm:pt modelId="{F5CFB7FA-9FC5-4662-A891-4635563DBD72}" type="sibTrans" cxnId="{8C072D63-655A-4A01-B313-B1651A3BF0E5}">
      <dgm:prSet/>
      <dgm:spPr/>
      <dgm:t>
        <a:bodyPr/>
        <a:lstStyle/>
        <a:p>
          <a:endParaRPr lang="sw-KE"/>
        </a:p>
      </dgm:t>
    </dgm:pt>
    <dgm:pt modelId="{3A75B25D-0E50-475C-B196-2CF2010A1A35}">
      <dgm:prSet phldrT="[Text]" custT="1"/>
      <dgm:spPr/>
      <dgm:t>
        <a:bodyPr/>
        <a:lstStyle/>
        <a:p>
          <a:r>
            <a: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Independent </a:t>
          </a:r>
          <a:endParaRPr lang="sw-KE"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E4B3B41-FA0B-454C-90BA-513450B29DCA}" type="parTrans" cxnId="{713B060A-46FD-401F-8A64-1166BEFAE0E5}">
      <dgm:prSet/>
      <dgm:spPr/>
      <dgm:t>
        <a:bodyPr/>
        <a:lstStyle/>
        <a:p>
          <a:endParaRPr lang="sw-KE"/>
        </a:p>
      </dgm:t>
    </dgm:pt>
    <dgm:pt modelId="{B84ADE22-FD69-46BE-9546-DCDA0EF9B162}" type="sibTrans" cxnId="{713B060A-46FD-401F-8A64-1166BEFAE0E5}">
      <dgm:prSet/>
      <dgm:spPr/>
      <dgm:t>
        <a:bodyPr/>
        <a:lstStyle/>
        <a:p>
          <a:endParaRPr lang="sw-KE"/>
        </a:p>
      </dgm:t>
    </dgm:pt>
    <dgm:pt modelId="{7EBECF69-8470-4B9D-A06B-D4F1B6A003B8}" type="pres">
      <dgm:prSet presAssocID="{67549127-DDED-48D5-A65A-AB1B34DCF163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B8FF869-7D73-4629-B98C-EB8E051C9EE2}" type="pres">
      <dgm:prSet presAssocID="{67FDFCEE-8903-453C-8444-9F0DC4E855CD}" presName="composite" presStyleCnt="0"/>
      <dgm:spPr/>
    </dgm:pt>
    <dgm:pt modelId="{E76089A4-673C-4D25-BD22-B6C53E5FC88C}" type="pres">
      <dgm:prSet presAssocID="{67FDFCEE-8903-453C-8444-9F0DC4E855CD}" presName="ParentAccent1" presStyleLbl="alignNode1" presStyleIdx="0" presStyleCnt="34"/>
      <dgm:spPr/>
    </dgm:pt>
    <dgm:pt modelId="{A8131AC0-6FA4-493B-AA10-5FE6737354F4}" type="pres">
      <dgm:prSet presAssocID="{67FDFCEE-8903-453C-8444-9F0DC4E855CD}" presName="ParentAccent2" presStyleLbl="alignNode1" presStyleIdx="1" presStyleCnt="34"/>
      <dgm:spPr/>
    </dgm:pt>
    <dgm:pt modelId="{28477844-D88E-4F54-A7BD-7313FC42444D}" type="pres">
      <dgm:prSet presAssocID="{67FDFCEE-8903-453C-8444-9F0DC4E855CD}" presName="ParentAccent3" presStyleLbl="alignNode1" presStyleIdx="2" presStyleCnt="34"/>
      <dgm:spPr/>
    </dgm:pt>
    <dgm:pt modelId="{773695F5-3EDB-4450-BEED-DEA9DAF46822}" type="pres">
      <dgm:prSet presAssocID="{67FDFCEE-8903-453C-8444-9F0DC4E855CD}" presName="ParentAccent4" presStyleLbl="alignNode1" presStyleIdx="3" presStyleCnt="34"/>
      <dgm:spPr/>
    </dgm:pt>
    <dgm:pt modelId="{66818F49-ABD6-4AE8-9905-0646AFBA58A2}" type="pres">
      <dgm:prSet presAssocID="{67FDFCEE-8903-453C-8444-9F0DC4E855CD}" presName="ParentAccent5" presStyleLbl="alignNode1" presStyleIdx="4" presStyleCnt="34"/>
      <dgm:spPr/>
    </dgm:pt>
    <dgm:pt modelId="{EF059160-0CEB-4C3B-B1DB-17061A6CC063}" type="pres">
      <dgm:prSet presAssocID="{67FDFCEE-8903-453C-8444-9F0DC4E855CD}" presName="ParentAccent6" presStyleLbl="alignNode1" presStyleIdx="5" presStyleCnt="34"/>
      <dgm:spPr/>
    </dgm:pt>
    <dgm:pt modelId="{C28AA5D1-29E9-487B-8CCF-64831CAB5290}" type="pres">
      <dgm:prSet presAssocID="{67FDFCEE-8903-453C-8444-9F0DC4E855CD}" presName="ParentAccent7" presStyleLbl="alignNode1" presStyleIdx="6" presStyleCnt="34"/>
      <dgm:spPr/>
    </dgm:pt>
    <dgm:pt modelId="{F8035857-40B9-485A-97EB-3EC89A7C76B4}" type="pres">
      <dgm:prSet presAssocID="{67FDFCEE-8903-453C-8444-9F0DC4E855CD}" presName="ParentAccent8" presStyleLbl="alignNode1" presStyleIdx="7" presStyleCnt="34"/>
      <dgm:spPr/>
    </dgm:pt>
    <dgm:pt modelId="{1264A0F3-822B-42E7-9244-8DBDDF2C3964}" type="pres">
      <dgm:prSet presAssocID="{67FDFCEE-8903-453C-8444-9F0DC4E855CD}" presName="ParentAccent9" presStyleLbl="alignNode1" presStyleIdx="8" presStyleCnt="34"/>
      <dgm:spPr/>
    </dgm:pt>
    <dgm:pt modelId="{DBD93B81-C748-40AA-B2D0-91A618F959F3}" type="pres">
      <dgm:prSet presAssocID="{67FDFCEE-8903-453C-8444-9F0DC4E855CD}" presName="ParentAccent10" presStyleLbl="alignNode1" presStyleIdx="9" presStyleCnt="34"/>
      <dgm:spPr/>
    </dgm:pt>
    <dgm:pt modelId="{E4DE5049-EBCA-40A4-AFD5-816EA63665DE}" type="pres">
      <dgm:prSet presAssocID="{67FDFCEE-8903-453C-8444-9F0DC4E855CD}" presName="Parent" presStyleLbl="alignNode1" presStyleIdx="10" presStyleCnt="34" custScaleX="118881" custScaleY="112947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B1678-E997-4A12-B5CB-681A623C58A6}" type="pres">
      <dgm:prSet presAssocID="{AB94F619-44B5-464E-9609-46FD0795323E}" presName="Child1Accent1" presStyleLbl="alignNode1" presStyleIdx="11" presStyleCnt="34"/>
      <dgm:spPr/>
    </dgm:pt>
    <dgm:pt modelId="{DDA56313-14BB-4808-B0CF-62A8D482839A}" type="pres">
      <dgm:prSet presAssocID="{AB94F619-44B5-464E-9609-46FD0795323E}" presName="Child1Accent2" presStyleLbl="alignNode1" presStyleIdx="12" presStyleCnt="34"/>
      <dgm:spPr/>
    </dgm:pt>
    <dgm:pt modelId="{C983E2E2-AEB5-4807-98C8-6FF9F2D04CD0}" type="pres">
      <dgm:prSet presAssocID="{AB94F619-44B5-464E-9609-46FD0795323E}" presName="Child1Accent3" presStyleLbl="alignNode1" presStyleIdx="13" presStyleCnt="34"/>
      <dgm:spPr/>
    </dgm:pt>
    <dgm:pt modelId="{1B1D8A61-9376-4A01-A286-36310FE56C71}" type="pres">
      <dgm:prSet presAssocID="{AB94F619-44B5-464E-9609-46FD0795323E}" presName="Child1Accent4" presStyleLbl="alignNode1" presStyleIdx="14" presStyleCnt="34"/>
      <dgm:spPr/>
    </dgm:pt>
    <dgm:pt modelId="{133F3157-87F1-4B6E-A84A-CF5552691145}" type="pres">
      <dgm:prSet presAssocID="{AB94F619-44B5-464E-9609-46FD0795323E}" presName="Child1Accent5" presStyleLbl="alignNode1" presStyleIdx="15" presStyleCnt="34"/>
      <dgm:spPr/>
    </dgm:pt>
    <dgm:pt modelId="{BF6831CC-172D-471F-8810-927CC63415CC}" type="pres">
      <dgm:prSet presAssocID="{AB94F619-44B5-464E-9609-46FD0795323E}" presName="Child1Accent6" presStyleLbl="alignNode1" presStyleIdx="16" presStyleCnt="34"/>
      <dgm:spPr/>
    </dgm:pt>
    <dgm:pt modelId="{B5809AF4-77A6-4DD5-AE25-BE34227641D3}" type="pres">
      <dgm:prSet presAssocID="{AB94F619-44B5-464E-9609-46FD0795323E}" presName="Child1Accent7" presStyleLbl="alignNode1" presStyleIdx="17" presStyleCnt="34"/>
      <dgm:spPr/>
    </dgm:pt>
    <dgm:pt modelId="{E7C9C91F-F8D9-425E-A157-A07E555B8CC0}" type="pres">
      <dgm:prSet presAssocID="{AB94F619-44B5-464E-9609-46FD0795323E}" presName="Child1Accent8" presStyleLbl="alignNode1" presStyleIdx="18" presStyleCnt="34"/>
      <dgm:spPr/>
    </dgm:pt>
    <dgm:pt modelId="{B8CA2DDF-DF6E-40B3-AA88-E33ADCEBCCF5}" type="pres">
      <dgm:prSet presAssocID="{AB94F619-44B5-464E-9609-46FD0795323E}" presName="Child1Accent9" presStyleLbl="alignNode1" presStyleIdx="19" presStyleCnt="34"/>
      <dgm:spPr/>
    </dgm:pt>
    <dgm:pt modelId="{88FFD285-3EE5-4A7B-8038-B1259E9A1DE0}" type="pres">
      <dgm:prSet presAssocID="{AB94F619-44B5-464E-9609-46FD0795323E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6BE41-9BEB-449B-B716-DB6016E2C7BE}" type="pres">
      <dgm:prSet presAssocID="{8A7505E1-4FF0-47C4-B4C3-DFB6D7883A8B}" presName="Child2Accent1" presStyleLbl="alignNode1" presStyleIdx="20" presStyleCnt="34"/>
      <dgm:spPr/>
    </dgm:pt>
    <dgm:pt modelId="{280EBDEA-E8F2-473D-BD43-0EDE47B52FDE}" type="pres">
      <dgm:prSet presAssocID="{8A7505E1-4FF0-47C4-B4C3-DFB6D7883A8B}" presName="Child2Accent2" presStyleLbl="alignNode1" presStyleIdx="21" presStyleCnt="34"/>
      <dgm:spPr/>
    </dgm:pt>
    <dgm:pt modelId="{3AD7B466-1D97-4905-BEA4-7BFAED5273E0}" type="pres">
      <dgm:prSet presAssocID="{8A7505E1-4FF0-47C4-B4C3-DFB6D7883A8B}" presName="Child2Accent3" presStyleLbl="alignNode1" presStyleIdx="22" presStyleCnt="34"/>
      <dgm:spPr/>
    </dgm:pt>
    <dgm:pt modelId="{0277F4B8-50F6-46A2-A457-2E74C7C9460B}" type="pres">
      <dgm:prSet presAssocID="{8A7505E1-4FF0-47C4-B4C3-DFB6D7883A8B}" presName="Child2Accent4" presStyleLbl="alignNode1" presStyleIdx="23" presStyleCnt="34"/>
      <dgm:spPr/>
    </dgm:pt>
    <dgm:pt modelId="{61D99830-6F2A-4A98-8D8B-9E70716372FC}" type="pres">
      <dgm:prSet presAssocID="{8A7505E1-4FF0-47C4-B4C3-DFB6D7883A8B}" presName="Child2Accent5" presStyleLbl="alignNode1" presStyleIdx="24" presStyleCnt="34"/>
      <dgm:spPr/>
    </dgm:pt>
    <dgm:pt modelId="{20FDF3EB-FDAD-4AB9-A8A9-D5663E48B3BD}" type="pres">
      <dgm:prSet presAssocID="{8A7505E1-4FF0-47C4-B4C3-DFB6D7883A8B}" presName="Child2Accent6" presStyleLbl="alignNode1" presStyleIdx="25" presStyleCnt="34"/>
      <dgm:spPr/>
    </dgm:pt>
    <dgm:pt modelId="{1716B83E-9E6B-4F92-A640-3CE5CABC0E14}" type="pres">
      <dgm:prSet presAssocID="{8A7505E1-4FF0-47C4-B4C3-DFB6D7883A8B}" presName="Child2Accent7" presStyleLbl="alignNode1" presStyleIdx="26" presStyleCnt="34"/>
      <dgm:spPr/>
    </dgm:pt>
    <dgm:pt modelId="{6C53F9EB-CC23-4171-8832-009DA0F214C9}" type="pres">
      <dgm:prSet presAssocID="{8A7505E1-4FF0-47C4-B4C3-DFB6D7883A8B}" presName="Child2" presStyleLbl="revTx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3A290-07E7-431F-842C-B4E986E6C970}" type="pres">
      <dgm:prSet presAssocID="{3A75B25D-0E50-475C-B196-2CF2010A1A35}" presName="Child3Accent1" presStyleLbl="alignNode1" presStyleIdx="27" presStyleCnt="34"/>
      <dgm:spPr/>
    </dgm:pt>
    <dgm:pt modelId="{FC8A5B37-E00A-4641-929F-76C3165801E0}" type="pres">
      <dgm:prSet presAssocID="{3A75B25D-0E50-475C-B196-2CF2010A1A35}" presName="Child3Accent2" presStyleLbl="alignNode1" presStyleIdx="28" presStyleCnt="34"/>
      <dgm:spPr/>
    </dgm:pt>
    <dgm:pt modelId="{FB2F3935-A04E-44FB-97AA-B66F72CC53F7}" type="pres">
      <dgm:prSet presAssocID="{3A75B25D-0E50-475C-B196-2CF2010A1A35}" presName="Child3Accent3" presStyleLbl="alignNode1" presStyleIdx="29" presStyleCnt="34"/>
      <dgm:spPr/>
    </dgm:pt>
    <dgm:pt modelId="{71519730-DD4F-4297-8906-C57CB7B783BB}" type="pres">
      <dgm:prSet presAssocID="{3A75B25D-0E50-475C-B196-2CF2010A1A35}" presName="Child3Accent4" presStyleLbl="alignNode1" presStyleIdx="30" presStyleCnt="34"/>
      <dgm:spPr/>
    </dgm:pt>
    <dgm:pt modelId="{631DB74B-04CB-4270-B51B-6451A4C56A01}" type="pres">
      <dgm:prSet presAssocID="{3A75B25D-0E50-475C-B196-2CF2010A1A35}" presName="Child3Accent5" presStyleLbl="alignNode1" presStyleIdx="31" presStyleCnt="34"/>
      <dgm:spPr/>
    </dgm:pt>
    <dgm:pt modelId="{1DAF013F-699D-4AB0-A34C-F8F5F760516E}" type="pres">
      <dgm:prSet presAssocID="{3A75B25D-0E50-475C-B196-2CF2010A1A35}" presName="Child3Accent6" presStyleLbl="alignNode1" presStyleIdx="32" presStyleCnt="34"/>
      <dgm:spPr/>
    </dgm:pt>
    <dgm:pt modelId="{7EB938AD-02FC-4540-B1E0-16D2BF3F6C1B}" type="pres">
      <dgm:prSet presAssocID="{3A75B25D-0E50-475C-B196-2CF2010A1A35}" presName="Child3Accent7" presStyleLbl="alignNode1" presStyleIdx="33" presStyleCnt="34"/>
      <dgm:spPr/>
    </dgm:pt>
    <dgm:pt modelId="{3978EF05-3083-47B4-8183-2C6EAE1DBB14}" type="pres">
      <dgm:prSet presAssocID="{3A75B25D-0E50-475C-B196-2CF2010A1A35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F18EB1-4156-45AC-BE0F-3A143B15D7E0}" srcId="{67549127-DDED-48D5-A65A-AB1B34DCF163}" destId="{67FDFCEE-8903-453C-8444-9F0DC4E855CD}" srcOrd="0" destOrd="0" parTransId="{FF3D342D-1B5C-4A2B-AE68-D18FAAA287F8}" sibTransId="{1729E097-B456-4D74-97EF-891F7564850C}"/>
    <dgm:cxn modelId="{B7D78623-5555-4000-9F09-5CFBA4C24698}" type="presOf" srcId="{3A75B25D-0E50-475C-B196-2CF2010A1A35}" destId="{3978EF05-3083-47B4-8183-2C6EAE1DBB14}" srcOrd="0" destOrd="0" presId="urn:microsoft.com/office/officeart/2011/layout/ConvergingText"/>
    <dgm:cxn modelId="{6F6D13F9-BFA0-4FB5-AF6F-6569F2CFD107}" type="presOf" srcId="{67FDFCEE-8903-453C-8444-9F0DC4E855CD}" destId="{E4DE5049-EBCA-40A4-AFD5-816EA63665DE}" srcOrd="0" destOrd="0" presId="urn:microsoft.com/office/officeart/2011/layout/ConvergingText"/>
    <dgm:cxn modelId="{457FD719-AAA2-4F64-B6FA-B220A8076267}" type="presOf" srcId="{67549127-DDED-48D5-A65A-AB1B34DCF163}" destId="{7EBECF69-8470-4B9D-A06B-D4F1B6A003B8}" srcOrd="0" destOrd="0" presId="urn:microsoft.com/office/officeart/2011/layout/ConvergingText"/>
    <dgm:cxn modelId="{8C072D63-655A-4A01-B313-B1651A3BF0E5}" srcId="{67FDFCEE-8903-453C-8444-9F0DC4E855CD}" destId="{8A7505E1-4FF0-47C4-B4C3-DFB6D7883A8B}" srcOrd="1" destOrd="0" parTransId="{FEA0AC55-B62E-4228-89F0-97E0EF0B90D6}" sibTransId="{F5CFB7FA-9FC5-4662-A891-4635563DBD72}"/>
    <dgm:cxn modelId="{B23EA1CF-7610-4005-886B-C3887B53AA1D}" type="presOf" srcId="{8A7505E1-4FF0-47C4-B4C3-DFB6D7883A8B}" destId="{6C53F9EB-CC23-4171-8832-009DA0F214C9}" srcOrd="0" destOrd="0" presId="urn:microsoft.com/office/officeart/2011/layout/ConvergingText"/>
    <dgm:cxn modelId="{713B060A-46FD-401F-8A64-1166BEFAE0E5}" srcId="{67FDFCEE-8903-453C-8444-9F0DC4E855CD}" destId="{3A75B25D-0E50-475C-B196-2CF2010A1A35}" srcOrd="2" destOrd="0" parTransId="{4E4B3B41-FA0B-454C-90BA-513450B29DCA}" sibTransId="{B84ADE22-FD69-46BE-9546-DCDA0EF9B162}"/>
    <dgm:cxn modelId="{07A2B071-E4F8-4F45-BBFE-37C1E0943A68}" type="presOf" srcId="{AB94F619-44B5-464E-9609-46FD0795323E}" destId="{88FFD285-3EE5-4A7B-8038-B1259E9A1DE0}" srcOrd="0" destOrd="0" presId="urn:microsoft.com/office/officeart/2011/layout/ConvergingText"/>
    <dgm:cxn modelId="{00704DB3-800E-4FDA-A41A-2A5F3315B882}" srcId="{67FDFCEE-8903-453C-8444-9F0DC4E855CD}" destId="{AB94F619-44B5-464E-9609-46FD0795323E}" srcOrd="0" destOrd="0" parTransId="{1D523504-0C86-4F19-AEAB-12D4082C38B2}" sibTransId="{8315C406-7251-4317-BEFB-BFF5FD2295AB}"/>
    <dgm:cxn modelId="{1FBB9232-94D0-4D85-A907-60B3322437F8}" type="presParOf" srcId="{7EBECF69-8470-4B9D-A06B-D4F1B6A003B8}" destId="{EB8FF869-7D73-4629-B98C-EB8E051C9EE2}" srcOrd="0" destOrd="0" presId="urn:microsoft.com/office/officeart/2011/layout/ConvergingText"/>
    <dgm:cxn modelId="{781CCD50-04E0-49C6-BD2E-0B57357D3712}" type="presParOf" srcId="{EB8FF869-7D73-4629-B98C-EB8E051C9EE2}" destId="{E76089A4-673C-4D25-BD22-B6C53E5FC88C}" srcOrd="0" destOrd="0" presId="urn:microsoft.com/office/officeart/2011/layout/ConvergingText"/>
    <dgm:cxn modelId="{A6666969-2B5A-4D83-8DFA-8F344A5382B7}" type="presParOf" srcId="{EB8FF869-7D73-4629-B98C-EB8E051C9EE2}" destId="{A8131AC0-6FA4-493B-AA10-5FE6737354F4}" srcOrd="1" destOrd="0" presId="urn:microsoft.com/office/officeart/2011/layout/ConvergingText"/>
    <dgm:cxn modelId="{0DED68B9-3BA6-4B40-8D0A-A54127E1746E}" type="presParOf" srcId="{EB8FF869-7D73-4629-B98C-EB8E051C9EE2}" destId="{28477844-D88E-4F54-A7BD-7313FC42444D}" srcOrd="2" destOrd="0" presId="urn:microsoft.com/office/officeart/2011/layout/ConvergingText"/>
    <dgm:cxn modelId="{F560B2E6-892B-4B10-AAF0-D034F804C404}" type="presParOf" srcId="{EB8FF869-7D73-4629-B98C-EB8E051C9EE2}" destId="{773695F5-3EDB-4450-BEED-DEA9DAF46822}" srcOrd="3" destOrd="0" presId="urn:microsoft.com/office/officeart/2011/layout/ConvergingText"/>
    <dgm:cxn modelId="{91B3CF52-2EA4-44D4-A208-49616E6C900E}" type="presParOf" srcId="{EB8FF869-7D73-4629-B98C-EB8E051C9EE2}" destId="{66818F49-ABD6-4AE8-9905-0646AFBA58A2}" srcOrd="4" destOrd="0" presId="urn:microsoft.com/office/officeart/2011/layout/ConvergingText"/>
    <dgm:cxn modelId="{E58315E5-56C6-475C-870C-F23B9B255580}" type="presParOf" srcId="{EB8FF869-7D73-4629-B98C-EB8E051C9EE2}" destId="{EF059160-0CEB-4C3B-B1DB-17061A6CC063}" srcOrd="5" destOrd="0" presId="urn:microsoft.com/office/officeart/2011/layout/ConvergingText"/>
    <dgm:cxn modelId="{C2000D75-2FBA-4FD3-B51F-6968CE949787}" type="presParOf" srcId="{EB8FF869-7D73-4629-B98C-EB8E051C9EE2}" destId="{C28AA5D1-29E9-487B-8CCF-64831CAB5290}" srcOrd="6" destOrd="0" presId="urn:microsoft.com/office/officeart/2011/layout/ConvergingText"/>
    <dgm:cxn modelId="{299C940D-3923-4F35-8F32-41EEDF7A12AB}" type="presParOf" srcId="{EB8FF869-7D73-4629-B98C-EB8E051C9EE2}" destId="{F8035857-40B9-485A-97EB-3EC89A7C76B4}" srcOrd="7" destOrd="0" presId="urn:microsoft.com/office/officeart/2011/layout/ConvergingText"/>
    <dgm:cxn modelId="{A9FDCF47-23F5-4C0E-AFCF-001DF5FFEDC3}" type="presParOf" srcId="{EB8FF869-7D73-4629-B98C-EB8E051C9EE2}" destId="{1264A0F3-822B-42E7-9244-8DBDDF2C3964}" srcOrd="8" destOrd="0" presId="urn:microsoft.com/office/officeart/2011/layout/ConvergingText"/>
    <dgm:cxn modelId="{4E279079-A915-4B53-A47A-FFE24FAB5D09}" type="presParOf" srcId="{EB8FF869-7D73-4629-B98C-EB8E051C9EE2}" destId="{DBD93B81-C748-40AA-B2D0-91A618F959F3}" srcOrd="9" destOrd="0" presId="urn:microsoft.com/office/officeart/2011/layout/ConvergingText"/>
    <dgm:cxn modelId="{3202260D-3A84-40A7-AD8B-B7CAD9635F03}" type="presParOf" srcId="{EB8FF869-7D73-4629-B98C-EB8E051C9EE2}" destId="{E4DE5049-EBCA-40A4-AFD5-816EA63665DE}" srcOrd="10" destOrd="0" presId="urn:microsoft.com/office/officeart/2011/layout/ConvergingText"/>
    <dgm:cxn modelId="{28DE5582-B015-4EA5-9062-91B064856BF5}" type="presParOf" srcId="{EB8FF869-7D73-4629-B98C-EB8E051C9EE2}" destId="{B86B1678-E997-4A12-B5CB-681A623C58A6}" srcOrd="11" destOrd="0" presId="urn:microsoft.com/office/officeart/2011/layout/ConvergingText"/>
    <dgm:cxn modelId="{DE511FF2-7181-4FC4-9E14-5BA7AB2B792C}" type="presParOf" srcId="{EB8FF869-7D73-4629-B98C-EB8E051C9EE2}" destId="{DDA56313-14BB-4808-B0CF-62A8D482839A}" srcOrd="12" destOrd="0" presId="urn:microsoft.com/office/officeart/2011/layout/ConvergingText"/>
    <dgm:cxn modelId="{DD965985-A6A2-4E39-A125-1D560724909E}" type="presParOf" srcId="{EB8FF869-7D73-4629-B98C-EB8E051C9EE2}" destId="{C983E2E2-AEB5-4807-98C8-6FF9F2D04CD0}" srcOrd="13" destOrd="0" presId="urn:microsoft.com/office/officeart/2011/layout/ConvergingText"/>
    <dgm:cxn modelId="{6196E57D-F659-4269-BE9B-F6AE5048A09D}" type="presParOf" srcId="{EB8FF869-7D73-4629-B98C-EB8E051C9EE2}" destId="{1B1D8A61-9376-4A01-A286-36310FE56C71}" srcOrd="14" destOrd="0" presId="urn:microsoft.com/office/officeart/2011/layout/ConvergingText"/>
    <dgm:cxn modelId="{A935EAB0-7E7E-441F-8503-4320DE8C68BA}" type="presParOf" srcId="{EB8FF869-7D73-4629-B98C-EB8E051C9EE2}" destId="{133F3157-87F1-4B6E-A84A-CF5552691145}" srcOrd="15" destOrd="0" presId="urn:microsoft.com/office/officeart/2011/layout/ConvergingText"/>
    <dgm:cxn modelId="{70E59B4B-AF44-4237-B92B-E972CECD1951}" type="presParOf" srcId="{EB8FF869-7D73-4629-B98C-EB8E051C9EE2}" destId="{BF6831CC-172D-471F-8810-927CC63415CC}" srcOrd="16" destOrd="0" presId="urn:microsoft.com/office/officeart/2011/layout/ConvergingText"/>
    <dgm:cxn modelId="{581FA537-5131-45B4-BB0A-236D864492C5}" type="presParOf" srcId="{EB8FF869-7D73-4629-B98C-EB8E051C9EE2}" destId="{B5809AF4-77A6-4DD5-AE25-BE34227641D3}" srcOrd="17" destOrd="0" presId="urn:microsoft.com/office/officeart/2011/layout/ConvergingText"/>
    <dgm:cxn modelId="{47B3263D-EEDA-4CF4-B779-173C39D489AC}" type="presParOf" srcId="{EB8FF869-7D73-4629-B98C-EB8E051C9EE2}" destId="{E7C9C91F-F8D9-425E-A157-A07E555B8CC0}" srcOrd="18" destOrd="0" presId="urn:microsoft.com/office/officeart/2011/layout/ConvergingText"/>
    <dgm:cxn modelId="{7B030F2F-A37C-4D7D-A780-8EBC7A2F4ABE}" type="presParOf" srcId="{EB8FF869-7D73-4629-B98C-EB8E051C9EE2}" destId="{B8CA2DDF-DF6E-40B3-AA88-E33ADCEBCCF5}" srcOrd="19" destOrd="0" presId="urn:microsoft.com/office/officeart/2011/layout/ConvergingText"/>
    <dgm:cxn modelId="{937C5A1F-A431-4A1A-B7FE-642C8E7968FD}" type="presParOf" srcId="{EB8FF869-7D73-4629-B98C-EB8E051C9EE2}" destId="{88FFD285-3EE5-4A7B-8038-B1259E9A1DE0}" srcOrd="20" destOrd="0" presId="urn:microsoft.com/office/officeart/2011/layout/ConvergingText"/>
    <dgm:cxn modelId="{B8A1BAEB-F98D-480D-A841-07B41FC2F1EF}" type="presParOf" srcId="{EB8FF869-7D73-4629-B98C-EB8E051C9EE2}" destId="{F096BE41-9BEB-449B-B716-DB6016E2C7BE}" srcOrd="21" destOrd="0" presId="urn:microsoft.com/office/officeart/2011/layout/ConvergingText"/>
    <dgm:cxn modelId="{5DA856AE-D976-4C68-825D-B3B9B17CAA0D}" type="presParOf" srcId="{EB8FF869-7D73-4629-B98C-EB8E051C9EE2}" destId="{280EBDEA-E8F2-473D-BD43-0EDE47B52FDE}" srcOrd="22" destOrd="0" presId="urn:microsoft.com/office/officeart/2011/layout/ConvergingText"/>
    <dgm:cxn modelId="{390D5686-76D4-4785-8130-2E495A9271A0}" type="presParOf" srcId="{EB8FF869-7D73-4629-B98C-EB8E051C9EE2}" destId="{3AD7B466-1D97-4905-BEA4-7BFAED5273E0}" srcOrd="23" destOrd="0" presId="urn:microsoft.com/office/officeart/2011/layout/ConvergingText"/>
    <dgm:cxn modelId="{D226D990-9296-4FC3-85B9-71CE825F9521}" type="presParOf" srcId="{EB8FF869-7D73-4629-B98C-EB8E051C9EE2}" destId="{0277F4B8-50F6-46A2-A457-2E74C7C9460B}" srcOrd="24" destOrd="0" presId="urn:microsoft.com/office/officeart/2011/layout/ConvergingText"/>
    <dgm:cxn modelId="{6779CC4D-2023-4827-BEC4-12596BE3E70B}" type="presParOf" srcId="{EB8FF869-7D73-4629-B98C-EB8E051C9EE2}" destId="{61D99830-6F2A-4A98-8D8B-9E70716372FC}" srcOrd="25" destOrd="0" presId="urn:microsoft.com/office/officeart/2011/layout/ConvergingText"/>
    <dgm:cxn modelId="{60DBCEDA-AA2C-46E6-B454-E5FD190D7952}" type="presParOf" srcId="{EB8FF869-7D73-4629-B98C-EB8E051C9EE2}" destId="{20FDF3EB-FDAD-4AB9-A8A9-D5663E48B3BD}" srcOrd="26" destOrd="0" presId="urn:microsoft.com/office/officeart/2011/layout/ConvergingText"/>
    <dgm:cxn modelId="{6CD02CED-EB9A-490A-9688-1142ADBBB57F}" type="presParOf" srcId="{EB8FF869-7D73-4629-B98C-EB8E051C9EE2}" destId="{1716B83E-9E6B-4F92-A640-3CE5CABC0E14}" srcOrd="27" destOrd="0" presId="urn:microsoft.com/office/officeart/2011/layout/ConvergingText"/>
    <dgm:cxn modelId="{2D0CBADF-9379-435E-8BB2-3C9CB661ADC6}" type="presParOf" srcId="{EB8FF869-7D73-4629-B98C-EB8E051C9EE2}" destId="{6C53F9EB-CC23-4171-8832-009DA0F214C9}" srcOrd="28" destOrd="0" presId="urn:microsoft.com/office/officeart/2011/layout/ConvergingText"/>
    <dgm:cxn modelId="{F34E2BCD-4618-47FD-8599-64F96B561D7B}" type="presParOf" srcId="{EB8FF869-7D73-4629-B98C-EB8E051C9EE2}" destId="{09B3A290-07E7-431F-842C-B4E986E6C970}" srcOrd="29" destOrd="0" presId="urn:microsoft.com/office/officeart/2011/layout/ConvergingText"/>
    <dgm:cxn modelId="{F6FA1115-6221-4BB4-BCF1-CF4530C1A7BE}" type="presParOf" srcId="{EB8FF869-7D73-4629-B98C-EB8E051C9EE2}" destId="{FC8A5B37-E00A-4641-929F-76C3165801E0}" srcOrd="30" destOrd="0" presId="urn:microsoft.com/office/officeart/2011/layout/ConvergingText"/>
    <dgm:cxn modelId="{22A8EA28-FDB9-4548-A276-247A52FAFB3A}" type="presParOf" srcId="{EB8FF869-7D73-4629-B98C-EB8E051C9EE2}" destId="{FB2F3935-A04E-44FB-97AA-B66F72CC53F7}" srcOrd="31" destOrd="0" presId="urn:microsoft.com/office/officeart/2011/layout/ConvergingText"/>
    <dgm:cxn modelId="{998501D3-274F-485F-BB0F-7FE28D2993E3}" type="presParOf" srcId="{EB8FF869-7D73-4629-B98C-EB8E051C9EE2}" destId="{71519730-DD4F-4297-8906-C57CB7B783BB}" srcOrd="32" destOrd="0" presId="urn:microsoft.com/office/officeart/2011/layout/ConvergingText"/>
    <dgm:cxn modelId="{C1BF67FA-9C77-4DDE-8586-8ED46548D3B1}" type="presParOf" srcId="{EB8FF869-7D73-4629-B98C-EB8E051C9EE2}" destId="{631DB74B-04CB-4270-B51B-6451A4C56A01}" srcOrd="33" destOrd="0" presId="urn:microsoft.com/office/officeart/2011/layout/ConvergingText"/>
    <dgm:cxn modelId="{A436A0B9-EE36-40D7-A94F-572E30FC3A43}" type="presParOf" srcId="{EB8FF869-7D73-4629-B98C-EB8E051C9EE2}" destId="{1DAF013F-699D-4AB0-A34C-F8F5F760516E}" srcOrd="34" destOrd="0" presId="urn:microsoft.com/office/officeart/2011/layout/ConvergingText"/>
    <dgm:cxn modelId="{8CE05D57-4D51-476E-8816-D1527F3589EC}" type="presParOf" srcId="{EB8FF869-7D73-4629-B98C-EB8E051C9EE2}" destId="{7EB938AD-02FC-4540-B1E0-16D2BF3F6C1B}" srcOrd="35" destOrd="0" presId="urn:microsoft.com/office/officeart/2011/layout/ConvergingText"/>
    <dgm:cxn modelId="{BE401431-76E6-4EA0-BB86-49CCED43B72C}" type="presParOf" srcId="{EB8FF869-7D73-4629-B98C-EB8E051C9EE2}" destId="{3978EF05-3083-47B4-8183-2C6EAE1DBB14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089A4-673C-4D25-BD22-B6C53E5FC88C}">
      <dsp:nvSpPr>
        <dsp:cNvPr id="0" name=""/>
        <dsp:cNvSpPr/>
      </dsp:nvSpPr>
      <dsp:spPr>
        <a:xfrm>
          <a:off x="5374924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31AC0-6FA4-493B-AA10-5FE6737354F4}">
      <dsp:nvSpPr>
        <dsp:cNvPr id="0" name=""/>
        <dsp:cNvSpPr/>
      </dsp:nvSpPr>
      <dsp:spPr>
        <a:xfrm>
          <a:off x="5111954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77844-D88E-4F54-A7BD-7313FC42444D}">
      <dsp:nvSpPr>
        <dsp:cNvPr id="0" name=""/>
        <dsp:cNvSpPr/>
      </dsp:nvSpPr>
      <dsp:spPr>
        <a:xfrm>
          <a:off x="4848984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695F5-3EDB-4450-BEED-DEA9DAF46822}">
      <dsp:nvSpPr>
        <dsp:cNvPr id="0" name=""/>
        <dsp:cNvSpPr/>
      </dsp:nvSpPr>
      <dsp:spPr>
        <a:xfrm>
          <a:off x="4586513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18F49-ABD6-4AE8-9905-0646AFBA58A2}">
      <dsp:nvSpPr>
        <dsp:cNvPr id="0" name=""/>
        <dsp:cNvSpPr/>
      </dsp:nvSpPr>
      <dsp:spPr>
        <a:xfrm>
          <a:off x="4323543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59160-0CEB-4C3B-B1DB-17061A6CC063}">
      <dsp:nvSpPr>
        <dsp:cNvPr id="0" name=""/>
        <dsp:cNvSpPr/>
      </dsp:nvSpPr>
      <dsp:spPr>
        <a:xfrm>
          <a:off x="3917089" y="1229949"/>
          <a:ext cx="286967" cy="2871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AA5D1-29E9-487B-8CCF-64831CAB5290}">
      <dsp:nvSpPr>
        <dsp:cNvPr id="0" name=""/>
        <dsp:cNvSpPr/>
      </dsp:nvSpPr>
      <dsp:spPr>
        <a:xfrm>
          <a:off x="5140951" y="1005287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35857-40B9-485A-97EB-3EC89A7C76B4}">
      <dsp:nvSpPr>
        <dsp:cNvPr id="0" name=""/>
        <dsp:cNvSpPr/>
      </dsp:nvSpPr>
      <dsp:spPr>
        <a:xfrm>
          <a:off x="5140951" y="1600217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4A0F3-822B-42E7-9244-8DBDDF2C3964}">
      <dsp:nvSpPr>
        <dsp:cNvPr id="0" name=""/>
        <dsp:cNvSpPr/>
      </dsp:nvSpPr>
      <dsp:spPr>
        <a:xfrm>
          <a:off x="5268936" y="1134138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93B81-C748-40AA-B2D0-91A618F959F3}">
      <dsp:nvSpPr>
        <dsp:cNvPr id="0" name=""/>
        <dsp:cNvSpPr/>
      </dsp:nvSpPr>
      <dsp:spPr>
        <a:xfrm>
          <a:off x="5277435" y="1472074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E5049-EBCA-40A4-AFD5-816EA63665DE}">
      <dsp:nvSpPr>
        <dsp:cNvPr id="0" name=""/>
        <dsp:cNvSpPr/>
      </dsp:nvSpPr>
      <dsp:spPr>
        <a:xfrm>
          <a:off x="2208112" y="552997"/>
          <a:ext cx="1727145" cy="1641104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KEFRI research Program </a:t>
          </a:r>
          <a:endParaRPr lang="sw-KE" sz="16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461047" y="793331"/>
        <a:ext cx="1221275" cy="1160436"/>
      </dsp:txXfrm>
    </dsp:sp>
    <dsp:sp modelId="{B86B1678-E997-4A12-B5CB-681A623C58A6}">
      <dsp:nvSpPr>
        <dsp:cNvPr id="0" name=""/>
        <dsp:cNvSpPr/>
      </dsp:nvSpPr>
      <dsp:spPr>
        <a:xfrm>
          <a:off x="2236780" y="522925"/>
          <a:ext cx="286967" cy="2871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56313-14BB-4808-B0CF-62A8D482839A}">
      <dsp:nvSpPr>
        <dsp:cNvPr id="0" name=""/>
        <dsp:cNvSpPr/>
      </dsp:nvSpPr>
      <dsp:spPr>
        <a:xfrm>
          <a:off x="2052800" y="37142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3E2E2-AEB5-4807-98C8-6FF9F2D04CD0}">
      <dsp:nvSpPr>
        <dsp:cNvPr id="0" name=""/>
        <dsp:cNvSpPr/>
      </dsp:nvSpPr>
      <dsp:spPr>
        <a:xfrm>
          <a:off x="1746335" y="37142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D8A61-9376-4A01-A286-36310FE56C71}">
      <dsp:nvSpPr>
        <dsp:cNvPr id="0" name=""/>
        <dsp:cNvSpPr/>
      </dsp:nvSpPr>
      <dsp:spPr>
        <a:xfrm>
          <a:off x="1439870" y="37142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F3157-87F1-4B6E-A84A-CF5552691145}">
      <dsp:nvSpPr>
        <dsp:cNvPr id="0" name=""/>
        <dsp:cNvSpPr/>
      </dsp:nvSpPr>
      <dsp:spPr>
        <a:xfrm>
          <a:off x="1133405" y="37142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6831CC-172D-471F-8810-927CC63415CC}">
      <dsp:nvSpPr>
        <dsp:cNvPr id="0" name=""/>
        <dsp:cNvSpPr/>
      </dsp:nvSpPr>
      <dsp:spPr>
        <a:xfrm>
          <a:off x="826439" y="37142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09AF4-77A6-4DD5-AE25-BE34227641D3}">
      <dsp:nvSpPr>
        <dsp:cNvPr id="0" name=""/>
        <dsp:cNvSpPr/>
      </dsp:nvSpPr>
      <dsp:spPr>
        <a:xfrm>
          <a:off x="519974" y="37142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FD285-3EE5-4A7B-8038-B1259E9A1DE0}">
      <dsp:nvSpPr>
        <dsp:cNvPr id="0" name=""/>
        <dsp:cNvSpPr/>
      </dsp:nvSpPr>
      <dsp:spPr>
        <a:xfrm>
          <a:off x="518974" y="1153"/>
          <a:ext cx="1681809" cy="36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Centre </a:t>
          </a:r>
          <a:endParaRPr lang="sw-KE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8974" y="1153"/>
        <a:ext cx="1681809" cy="369087"/>
      </dsp:txXfrm>
    </dsp:sp>
    <dsp:sp modelId="{F096BE41-9BEB-449B-B716-DB6016E2C7BE}">
      <dsp:nvSpPr>
        <dsp:cNvPr id="0" name=""/>
        <dsp:cNvSpPr/>
      </dsp:nvSpPr>
      <dsp:spPr>
        <a:xfrm>
          <a:off x="1938813" y="1229949"/>
          <a:ext cx="286967" cy="2871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EBDEA-E8F2-473D-BD43-0EDE47B52FDE}">
      <dsp:nvSpPr>
        <dsp:cNvPr id="0" name=""/>
        <dsp:cNvSpPr/>
      </dsp:nvSpPr>
      <dsp:spPr>
        <a:xfrm>
          <a:off x="1654845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7B466-1D97-4905-BEA4-7BFAED5273E0}">
      <dsp:nvSpPr>
        <dsp:cNvPr id="0" name=""/>
        <dsp:cNvSpPr/>
      </dsp:nvSpPr>
      <dsp:spPr>
        <a:xfrm>
          <a:off x="1371378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7F4B8-50F6-46A2-A457-2E74C7C9460B}">
      <dsp:nvSpPr>
        <dsp:cNvPr id="0" name=""/>
        <dsp:cNvSpPr/>
      </dsp:nvSpPr>
      <dsp:spPr>
        <a:xfrm>
          <a:off x="1087410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99830-6F2A-4A98-8D8B-9E70716372FC}">
      <dsp:nvSpPr>
        <dsp:cNvPr id="0" name=""/>
        <dsp:cNvSpPr/>
      </dsp:nvSpPr>
      <dsp:spPr>
        <a:xfrm>
          <a:off x="803942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FDF3EB-FDAD-4AB9-A8A9-D5663E48B3BD}">
      <dsp:nvSpPr>
        <dsp:cNvPr id="0" name=""/>
        <dsp:cNvSpPr/>
      </dsp:nvSpPr>
      <dsp:spPr>
        <a:xfrm>
          <a:off x="519974" y="1301690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3F9EB-CC23-4171-8832-009DA0F214C9}">
      <dsp:nvSpPr>
        <dsp:cNvPr id="0" name=""/>
        <dsp:cNvSpPr/>
      </dsp:nvSpPr>
      <dsp:spPr>
        <a:xfrm>
          <a:off x="518974" y="934491"/>
          <a:ext cx="1271855" cy="36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Region </a:t>
          </a:r>
          <a:endParaRPr lang="sw-KE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8974" y="934491"/>
        <a:ext cx="1271855" cy="369087"/>
      </dsp:txXfrm>
    </dsp:sp>
    <dsp:sp modelId="{09B3A290-07E7-431F-842C-B4E986E6C970}">
      <dsp:nvSpPr>
        <dsp:cNvPr id="0" name=""/>
        <dsp:cNvSpPr/>
      </dsp:nvSpPr>
      <dsp:spPr>
        <a:xfrm>
          <a:off x="2236780" y="1925174"/>
          <a:ext cx="286967" cy="2871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A5B37-E00A-4641-929F-76C3165801E0}">
      <dsp:nvSpPr>
        <dsp:cNvPr id="0" name=""/>
        <dsp:cNvSpPr/>
      </dsp:nvSpPr>
      <dsp:spPr>
        <a:xfrm>
          <a:off x="2052800" y="2217565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F3935-A04E-44FB-97AA-B66F72CC53F7}">
      <dsp:nvSpPr>
        <dsp:cNvPr id="0" name=""/>
        <dsp:cNvSpPr/>
      </dsp:nvSpPr>
      <dsp:spPr>
        <a:xfrm>
          <a:off x="1746335" y="2217565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19730-DD4F-4297-8906-C57CB7B783BB}">
      <dsp:nvSpPr>
        <dsp:cNvPr id="0" name=""/>
        <dsp:cNvSpPr/>
      </dsp:nvSpPr>
      <dsp:spPr>
        <a:xfrm>
          <a:off x="1439870" y="2217565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DB74B-04CB-4270-B51B-6451A4C56A01}">
      <dsp:nvSpPr>
        <dsp:cNvPr id="0" name=""/>
        <dsp:cNvSpPr/>
      </dsp:nvSpPr>
      <dsp:spPr>
        <a:xfrm>
          <a:off x="1133405" y="2217565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F013F-699D-4AB0-A34C-F8F5F760516E}">
      <dsp:nvSpPr>
        <dsp:cNvPr id="0" name=""/>
        <dsp:cNvSpPr/>
      </dsp:nvSpPr>
      <dsp:spPr>
        <a:xfrm>
          <a:off x="826439" y="2217565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938AD-02FC-4540-B1E0-16D2BF3F6C1B}">
      <dsp:nvSpPr>
        <dsp:cNvPr id="0" name=""/>
        <dsp:cNvSpPr/>
      </dsp:nvSpPr>
      <dsp:spPr>
        <a:xfrm>
          <a:off x="519974" y="2217565"/>
          <a:ext cx="143483" cy="143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8EF05-3083-47B4-8183-2C6EAE1DBB14}">
      <dsp:nvSpPr>
        <dsp:cNvPr id="0" name=""/>
        <dsp:cNvSpPr/>
      </dsp:nvSpPr>
      <dsp:spPr>
        <a:xfrm>
          <a:off x="518974" y="1847061"/>
          <a:ext cx="1681809" cy="36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Independent </a:t>
          </a:r>
          <a:endParaRPr lang="sw-KE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8974" y="1847061"/>
        <a:ext cx="1681809" cy="369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4AE09-D756-42FE-A074-C78B31A744DE}" type="datetimeFigureOut">
              <a:rPr lang="sw-KE" smtClean="0"/>
              <a:t>04/04/2022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74658-0C7F-43CA-A453-F92CFC47E9CC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1286661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w-K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D920-6F15-460F-BD9E-CF88FF38CD9D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295231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47AC-43C1-47B1-9D73-7024D930E4B7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127590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B38-3C2E-4B5F-BB2D-32E8C4CC784B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157599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261D-1FA6-4365-A336-43B4A9D3D5CB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276964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3879-3D0F-4016-96FB-2AB18C42C846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184414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EBAE-3F01-4BE8-AFA1-771A28997258}" type="datetime1">
              <a:rPr lang="sw-KE" smtClean="0"/>
              <a:t>04/04/2022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49220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5B5-D0A7-42B5-A675-07EF8459FCC6}" type="datetime1">
              <a:rPr lang="sw-KE" smtClean="0"/>
              <a:t>04/04/2022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233127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B094-79A3-4AF2-873D-A109A9FA9C7A}" type="datetime1">
              <a:rPr lang="sw-KE" smtClean="0"/>
              <a:t>04/04/2022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244820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EC2B-62B4-47EC-A6BB-C1CC178D2C4C}" type="datetime1">
              <a:rPr lang="sw-KE" smtClean="0"/>
              <a:t>04/04/2022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134522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C9E7-2495-4FF6-BD47-B111DDDA47DC}" type="datetime1">
              <a:rPr lang="sw-KE" smtClean="0"/>
              <a:t>04/04/2022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125049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A51E-9CD2-4BC4-A526-E5048D035EA5}" type="datetime1">
              <a:rPr lang="sw-KE" smtClean="0"/>
              <a:t>04/04/2022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312826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E02CD-6FDF-44BE-9896-0E395DC26CD7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1B63-57F9-46E7-82FB-09D11C18320E}" type="slidenum">
              <a:rPr lang="sw-KE" smtClean="0"/>
              <a:t>‹#›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310245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Visibility </a:t>
            </a: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Impact for 21</a:t>
            </a:r>
            <a:r>
              <a:rPr lang="en-US" sz="36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Century Scientist</a:t>
            </a:r>
            <a:endParaRPr lang="sw-KE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0"/>
            <a:ext cx="6934200" cy="2133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Dr. Sammy </a:t>
            </a:r>
            <a:r>
              <a:rPr lang="en-US" sz="28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Letema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Chairman, KEFRI Board</a:t>
            </a:r>
          </a:p>
          <a:p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April </a:t>
            </a:r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800" b="1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</a:t>
            </a:r>
            <a:endParaRPr lang="sw-KE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1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238773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12E886-7987-4A17-B41F-188EF8EF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Rudimentary Category of Science </a:t>
            </a:r>
            <a:endParaRPr lang="aa-ET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7A3304-7CF6-4EDB-9C5D-059FBF394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Science of doing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Routine data collection </a:t>
            </a:r>
            <a:endParaRPr lang="en-GB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Science of thinking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Address a problem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Analytical  </a:t>
            </a:r>
            <a:endParaRPr lang="en-GB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Science of deep thinking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Creativity </a:t>
            </a:r>
            <a:endParaRPr lang="en-GB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Patent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Innovation </a:t>
            </a:r>
          </a:p>
          <a:p>
            <a:pPr marL="914400" lvl="2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83B8BE6-B49D-4C59-8C11-BFEFE8CE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261D-1FA6-4365-A336-43B4A9D3D5CB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070515B-C9D5-499A-AD9F-BC525EAB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2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42582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ross 20">
            <a:extLst>
              <a:ext uri="{FF2B5EF4-FFF2-40B4-BE49-F238E27FC236}">
                <a16:creationId xmlns="" xmlns:a16="http://schemas.microsoft.com/office/drawing/2014/main" id="{051B5C73-67FF-4D18-8A54-E821A318FCC9}"/>
              </a:ext>
            </a:extLst>
          </p:cNvPr>
          <p:cNvSpPr/>
          <p:nvPr/>
        </p:nvSpPr>
        <p:spPr>
          <a:xfrm>
            <a:off x="4800600" y="1568451"/>
            <a:ext cx="3886200" cy="5014911"/>
          </a:xfrm>
          <a:prstGeom prst="plu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Mentorship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aa-E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&quot;Not Allowed&quot; Symbol 19">
            <a:extLst>
              <a:ext uri="{FF2B5EF4-FFF2-40B4-BE49-F238E27FC236}">
                <a16:creationId xmlns="" xmlns:a16="http://schemas.microsoft.com/office/drawing/2014/main" id="{E3677C77-B48C-4203-996D-CE3B2FA50206}"/>
              </a:ext>
            </a:extLst>
          </p:cNvPr>
          <p:cNvSpPr/>
          <p:nvPr/>
        </p:nvSpPr>
        <p:spPr>
          <a:xfrm>
            <a:off x="1676400" y="1784131"/>
            <a:ext cx="2819400" cy="4800600"/>
          </a:xfrm>
          <a:prstGeom prst="noSmoking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Mentorship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aa-ET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FF5085-403B-4BFA-9525-A9254DB1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261D-1FA6-4365-A336-43B4A9D3D5CB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DBC335B-08B8-425E-94EB-21DB0D7C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3</a:t>
            </a:fld>
            <a:endParaRPr lang="sw-KE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1F1B87-0120-4049-9366-455225A69AE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68362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</a:rPr>
              <a:t>Scientists Pathway </a:t>
            </a:r>
            <a:endParaRPr lang="aa-ET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4F62F00-20C4-493A-95BE-C0C5ABD4EF59}"/>
              </a:ext>
            </a:extLst>
          </p:cNvPr>
          <p:cNvSpPr/>
          <p:nvPr/>
        </p:nvSpPr>
        <p:spPr>
          <a:xfrm>
            <a:off x="457200" y="3162300"/>
            <a:ext cx="1600200" cy="8381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Learning</a:t>
            </a:r>
          </a:p>
          <a:p>
            <a:pPr algn="ctr"/>
            <a:r>
              <a:rPr lang="en-GB" dirty="0"/>
              <a:t>Basic &amp; BSc/BA</a:t>
            </a:r>
            <a:endParaRPr lang="aa-ET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BEB47FF4-EE85-40F2-8E7F-DD6F9EE98721}"/>
              </a:ext>
            </a:extLst>
          </p:cNvPr>
          <p:cNvSpPr/>
          <p:nvPr/>
        </p:nvSpPr>
        <p:spPr>
          <a:xfrm>
            <a:off x="304800" y="1568451"/>
            <a:ext cx="1905000" cy="140334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Concepts </a:t>
            </a:r>
          </a:p>
          <a:p>
            <a:pPr algn="ctr"/>
            <a:r>
              <a:rPr lang="en-GB" dirty="0"/>
              <a:t>Principles </a:t>
            </a:r>
            <a:endParaRPr lang="aa-ET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9617EECA-4602-41E0-8BBE-F80A44266A0A}"/>
              </a:ext>
            </a:extLst>
          </p:cNvPr>
          <p:cNvSpPr/>
          <p:nvPr/>
        </p:nvSpPr>
        <p:spPr>
          <a:xfrm>
            <a:off x="2743200" y="31623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Masters </a:t>
            </a:r>
            <a:endParaRPr lang="aa-ET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51203233-8162-4E28-B906-FA5FD79E7351}"/>
              </a:ext>
            </a:extLst>
          </p:cNvPr>
          <p:cNvSpPr/>
          <p:nvPr/>
        </p:nvSpPr>
        <p:spPr>
          <a:xfrm>
            <a:off x="2514600" y="1479550"/>
            <a:ext cx="1752600" cy="14922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Research </a:t>
            </a:r>
          </a:p>
          <a:p>
            <a:pPr algn="ctr"/>
            <a:r>
              <a:rPr lang="en-GB" dirty="0"/>
              <a:t>Writing</a:t>
            </a:r>
          </a:p>
          <a:p>
            <a:pPr algn="ctr"/>
            <a:r>
              <a:rPr lang="en-GB" dirty="0"/>
              <a:t>Analysis </a:t>
            </a:r>
            <a:endParaRPr lang="aa-ET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116B2F92-AC68-4091-8416-B6D55EB7554D}"/>
              </a:ext>
            </a:extLst>
          </p:cNvPr>
          <p:cNvSpPr/>
          <p:nvPr/>
        </p:nvSpPr>
        <p:spPr>
          <a:xfrm>
            <a:off x="2286000" y="4419600"/>
            <a:ext cx="1981200" cy="16002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Reports </a:t>
            </a:r>
          </a:p>
          <a:p>
            <a:pPr algn="ctr"/>
            <a:r>
              <a:rPr lang="en-GB" dirty="0"/>
              <a:t>Publication </a:t>
            </a:r>
            <a:endParaRPr lang="aa-ET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CE7A1ED-6A8D-4D01-A52E-139EF7EE545D}"/>
              </a:ext>
            </a:extLst>
          </p:cNvPr>
          <p:cNvSpPr/>
          <p:nvPr/>
        </p:nvSpPr>
        <p:spPr>
          <a:xfrm>
            <a:off x="4813738" y="31623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PhD</a:t>
            </a:r>
            <a:endParaRPr lang="aa-ET" dirty="0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C91C45F8-0A5E-4D5F-931E-9C4835A375E2}"/>
              </a:ext>
            </a:extLst>
          </p:cNvPr>
          <p:cNvSpPr/>
          <p:nvPr/>
        </p:nvSpPr>
        <p:spPr>
          <a:xfrm>
            <a:off x="4495800" y="1430338"/>
            <a:ext cx="1676400" cy="146526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Research </a:t>
            </a:r>
          </a:p>
          <a:p>
            <a:pPr algn="ctr"/>
            <a:r>
              <a:rPr lang="en-GB" dirty="0"/>
              <a:t>Proposal </a:t>
            </a:r>
          </a:p>
          <a:p>
            <a:pPr algn="ctr"/>
            <a:r>
              <a:rPr lang="en-GB" dirty="0"/>
              <a:t>Analytic</a:t>
            </a:r>
            <a:endParaRPr lang="aa-ET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="" xmlns:a16="http://schemas.microsoft.com/office/drawing/2014/main" id="{BBBAA1D9-71AF-4B8A-8E51-543AADBEA2BC}"/>
              </a:ext>
            </a:extLst>
          </p:cNvPr>
          <p:cNvSpPr/>
          <p:nvPr/>
        </p:nvSpPr>
        <p:spPr>
          <a:xfrm>
            <a:off x="4572000" y="4419600"/>
            <a:ext cx="1828800" cy="16002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Presentation</a:t>
            </a:r>
          </a:p>
          <a:p>
            <a:pPr algn="ctr"/>
            <a:r>
              <a:rPr lang="en-GB" dirty="0"/>
              <a:t>Publications </a:t>
            </a:r>
          </a:p>
          <a:p>
            <a:pPr algn="ctr"/>
            <a:r>
              <a:rPr lang="en-GB" dirty="0"/>
              <a:t>Productivity </a:t>
            </a:r>
            <a:endParaRPr lang="aa-ET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2A784542-E203-4339-858C-DCBA7E5990BC}"/>
              </a:ext>
            </a:extLst>
          </p:cNvPr>
          <p:cNvSpPr/>
          <p:nvPr/>
        </p:nvSpPr>
        <p:spPr>
          <a:xfrm>
            <a:off x="6934200" y="31623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Capacity Building </a:t>
            </a:r>
            <a:endParaRPr lang="aa-ET" dirty="0"/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B169C767-E6EC-49F0-92A3-709AA42004E8}"/>
              </a:ext>
            </a:extLst>
          </p:cNvPr>
          <p:cNvSpPr/>
          <p:nvPr/>
        </p:nvSpPr>
        <p:spPr>
          <a:xfrm>
            <a:off x="6248400" y="1371600"/>
            <a:ext cx="2667000" cy="1600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Skills</a:t>
            </a:r>
          </a:p>
          <a:p>
            <a:pPr algn="ctr"/>
            <a:r>
              <a:rPr lang="en-GB" dirty="0"/>
              <a:t>Administration </a:t>
            </a:r>
          </a:p>
          <a:p>
            <a:pPr algn="ctr"/>
            <a:r>
              <a:rPr lang="en-GB" dirty="0"/>
              <a:t>Leadership</a:t>
            </a:r>
            <a:endParaRPr lang="aa-ET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="" xmlns:a16="http://schemas.microsoft.com/office/drawing/2014/main" id="{D0D48E08-A805-4864-A659-639748DB9D3D}"/>
              </a:ext>
            </a:extLst>
          </p:cNvPr>
          <p:cNvSpPr/>
          <p:nvPr/>
        </p:nvSpPr>
        <p:spPr>
          <a:xfrm>
            <a:off x="6553200" y="4419601"/>
            <a:ext cx="2286000" cy="151129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Awards</a:t>
            </a:r>
          </a:p>
          <a:p>
            <a:pPr algn="ctr"/>
            <a:r>
              <a:rPr lang="en-GB" dirty="0"/>
              <a:t>Science leaders</a:t>
            </a:r>
          </a:p>
          <a:p>
            <a:pPr algn="ctr"/>
            <a:r>
              <a:rPr lang="en-GB" dirty="0"/>
              <a:t>Grants </a:t>
            </a:r>
          </a:p>
          <a:p>
            <a:pPr algn="ctr"/>
            <a:r>
              <a:rPr lang="en-GB" dirty="0"/>
              <a:t>Innovations  </a:t>
            </a:r>
            <a:endParaRPr lang="aa-ET" dirty="0"/>
          </a:p>
        </p:txBody>
      </p:sp>
      <p:sp>
        <p:nvSpPr>
          <p:cNvPr id="22" name="Arrow: Right 21">
            <a:extLst>
              <a:ext uri="{FF2B5EF4-FFF2-40B4-BE49-F238E27FC236}">
                <a16:creationId xmlns="" xmlns:a16="http://schemas.microsoft.com/office/drawing/2014/main" id="{431D5D4C-D9AB-4A15-929E-FE039862A52B}"/>
              </a:ext>
            </a:extLst>
          </p:cNvPr>
          <p:cNvSpPr/>
          <p:nvPr/>
        </p:nvSpPr>
        <p:spPr>
          <a:xfrm>
            <a:off x="2209800" y="34290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3" name="Arrow: Right 22">
            <a:extLst>
              <a:ext uri="{FF2B5EF4-FFF2-40B4-BE49-F238E27FC236}">
                <a16:creationId xmlns="" xmlns:a16="http://schemas.microsoft.com/office/drawing/2014/main" id="{CA40CBD4-3ED1-47C3-A1EF-1E9E7145E419}"/>
              </a:ext>
            </a:extLst>
          </p:cNvPr>
          <p:cNvSpPr/>
          <p:nvPr/>
        </p:nvSpPr>
        <p:spPr>
          <a:xfrm>
            <a:off x="4343400" y="3429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4" name="Arrow: Right 23">
            <a:extLst>
              <a:ext uri="{FF2B5EF4-FFF2-40B4-BE49-F238E27FC236}">
                <a16:creationId xmlns="" xmlns:a16="http://schemas.microsoft.com/office/drawing/2014/main" id="{3A3D4029-CEFC-4FC6-9F4D-C0AD8600DFAB}"/>
              </a:ext>
            </a:extLst>
          </p:cNvPr>
          <p:cNvSpPr/>
          <p:nvPr/>
        </p:nvSpPr>
        <p:spPr>
          <a:xfrm>
            <a:off x="6400800" y="3397251"/>
            <a:ext cx="533400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03768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KEFRI </a:t>
            </a:r>
            <a:r>
              <a:rPr lang="en-U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Publication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Visibility </a:t>
            </a:r>
            <a:r>
              <a:rPr lang="en-U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2019/2022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520520"/>
              </p:ext>
            </p:extLst>
          </p:nvPr>
        </p:nvGraphicFramePr>
        <p:xfrm>
          <a:off x="169545" y="1088388"/>
          <a:ext cx="8974455" cy="4901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799"/>
                <a:gridCol w="1143000"/>
                <a:gridCol w="1278255"/>
                <a:gridCol w="1464945"/>
                <a:gridCol w="1371600"/>
                <a:gridCol w="1506856"/>
              </a:tblGrid>
              <a:tr h="481013">
                <a:tc rowSpan="2">
                  <a:txBody>
                    <a:bodyPr/>
                    <a:lstStyle/>
                    <a:p>
                      <a:r>
                        <a:rPr lang="en-US" sz="24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of </a:t>
                      </a:r>
                      <a:r>
                        <a:rPr lang="en-US" sz="2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Scientists</a:t>
                      </a:r>
                      <a:endParaRPr lang="sw-KE" sz="2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4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No. Staff </a:t>
                      </a:r>
                      <a:endParaRPr lang="sw-KE" sz="2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24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Publications </a:t>
                      </a:r>
                      <a:r>
                        <a:rPr lang="en-US" sz="2400" b="1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 </a:t>
                      </a:r>
                      <a:r>
                        <a:rPr lang="en-US" sz="24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Scopus </a:t>
                      </a:r>
                      <a:endParaRPr lang="sw-KE" sz="2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 vMerge="1">
                  <a:txBody>
                    <a:bodyPr/>
                    <a:lstStyle/>
                    <a:p>
                      <a:endParaRPr lang="sw-K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 (%)</a:t>
                      </a:r>
                      <a:endParaRPr lang="sw-KE" sz="2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1-3(%)</a:t>
                      </a:r>
                      <a:endParaRPr lang="sw-KE" sz="2400" b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4-9(%)</a:t>
                      </a:r>
                      <a:endParaRPr lang="sw-KE" sz="2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u="sng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</a:t>
                      </a:r>
                      <a:r>
                        <a:rPr lang="en-US" sz="2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10(%)</a:t>
                      </a:r>
                      <a:endParaRPr lang="sw-KE" sz="2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1687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</a:t>
                      </a:r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sw-KE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98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58 (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59</a:t>
                      </a:r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 (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</a:t>
                      </a:r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(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</a:t>
                      </a:r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 (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r>
                        <a:rPr lang="en-US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1687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2022</a:t>
                      </a:r>
                      <a:endParaRPr lang="sw-KE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118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61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16878">
                <a:tc>
                  <a:txBody>
                    <a:bodyPr/>
                    <a:lstStyle/>
                    <a:p>
                      <a:endParaRPr lang="sw-KE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w-KE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Publications in Google Scholar </a:t>
                      </a:r>
                      <a:endParaRPr lang="sw-KE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6878">
                <a:tc>
                  <a:txBody>
                    <a:bodyPr/>
                    <a:lstStyle/>
                    <a:p>
                      <a:endParaRPr lang="sw-KE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 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1-10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11-30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&gt;30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16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w-KE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2019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687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2022</a:t>
                      </a:r>
                      <a:endParaRPr lang="en-US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118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46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39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 (</a:t>
                      </a:r>
                      <a:r>
                        <a:rPr lang="sw-KE" sz="2000" b="1" dirty="0" smtClean="0">
                          <a:solidFill>
                            <a:srgbClr val="C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  <a:r>
                        <a:rPr lang="sw-KE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sw-KE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6878">
                <a:tc gridSpan="6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60% in 2019 of KEFRI Scientists are</a:t>
                      </a:r>
                      <a:r>
                        <a:rPr lang="en-US" sz="20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not engaged in science!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in 2019 of KEFRI Scientists are Productive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w-KE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w-KE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37553">
                <a:tc gridSpan="6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61% in 2022 published </a:t>
                      </a:r>
                      <a:r>
                        <a:rPr lang="en-US" sz="2000" b="0" u="sng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&gt;1 </a:t>
                      </a:r>
                      <a:r>
                        <a:rPr lang="en-US" sz="20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paper indexed by google scholar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36% in 2022 of KEFRI Scientists are visible (h-index</a:t>
                      </a:r>
                      <a:r>
                        <a:rPr lang="en-US" sz="2000" b="0" u="sng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&gt;3 Scholar)</a:t>
                      </a:r>
                      <a:r>
                        <a:rPr lang="en-US" sz="20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2000" b="0" baseline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w-KE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w-KE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261D-1FA6-4365-A336-43B4A9D3D5CB}" type="datetime1">
              <a:rPr lang="sw-KE" smtClean="0"/>
              <a:t>04/04/2022</a:t>
            </a:fld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4</a:t>
            </a:fld>
            <a:endParaRPr lang="sw-KE"/>
          </a:p>
        </p:txBody>
      </p:sp>
    </p:spTree>
    <p:extLst>
      <p:ext uri="{BB962C8B-B14F-4D97-AF65-F5344CB8AC3E}">
        <p14:creationId xmlns:p14="http://schemas.microsoft.com/office/powerpoint/2010/main" val="295383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Re-orienting </a:t>
            </a: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for Impact </a:t>
            </a:r>
            <a:endParaRPr lang="sw-KE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261D-1FA6-4365-A336-43B4A9D3D5CB}" type="datetime1">
              <a:rPr lang="sw-KE" smtClean="0"/>
              <a:t>04/04/2022</a:t>
            </a:fld>
            <a:endParaRPr lang="sw-K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280" y="1524000"/>
            <a:ext cx="4215162" cy="3200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22" y="1524000"/>
            <a:ext cx="4315522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urved Left Arrow 10"/>
          <p:cNvSpPr/>
          <p:nvPr/>
        </p:nvSpPr>
        <p:spPr>
          <a:xfrm rot="512975">
            <a:off x="8336808" y="3477794"/>
            <a:ext cx="685800" cy="1447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w-KE">
              <a:solidFill>
                <a:schemeClr val="tx1"/>
              </a:solidFill>
            </a:endParaRPr>
          </a:p>
        </p:txBody>
      </p:sp>
      <p:sp>
        <p:nvSpPr>
          <p:cNvPr id="16" name="Text Placeholder 7"/>
          <p:cNvSpPr txBox="1">
            <a:spLocks/>
          </p:cNvSpPr>
          <p:nvPr/>
        </p:nvSpPr>
        <p:spPr>
          <a:xfrm>
            <a:off x="6400801" y="2951284"/>
            <a:ext cx="1219200" cy="4777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Novel </a:t>
            </a:r>
            <a:endParaRPr lang="sw-K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447800" y="2590800"/>
            <a:ext cx="1676400" cy="1371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sw-KE" sz="18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KEFRI Scientists fight each other!</a:t>
            </a:r>
          </a:p>
        </p:txBody>
      </p:sp>
      <p:sp>
        <p:nvSpPr>
          <p:cNvPr id="9" name="Curved Down Arrow 8"/>
          <p:cNvSpPr/>
          <p:nvPr/>
        </p:nvSpPr>
        <p:spPr>
          <a:xfrm rot="724249">
            <a:off x="2854949" y="1159938"/>
            <a:ext cx="4230979" cy="1250823"/>
          </a:xfrm>
          <a:prstGeom prst="curvedDownArrow">
            <a:avLst>
              <a:gd name="adj1" fmla="val 25000"/>
              <a:gd name="adj2" fmla="val 50000"/>
              <a:gd name="adj3" fmla="val 23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Transform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Discipline to novel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sw-KE" dirty="0">
              <a:solidFill>
                <a:schemeClr val="tx1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 rot="17427779">
            <a:off x="1909134" y="3463445"/>
            <a:ext cx="2149206" cy="405247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Transform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 to collaboration</a:t>
            </a:r>
            <a:r>
              <a:rPr lang="en-US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w-KE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 rot="20491429">
            <a:off x="4594232" y="4841982"/>
            <a:ext cx="4145230" cy="1295400"/>
          </a:xfrm>
        </p:spPr>
        <p:txBody>
          <a:bodyPr>
            <a:noAutofit/>
          </a:bodyPr>
          <a:lstStyle/>
          <a:p>
            <a:pPr algn="ctr"/>
            <a:r>
              <a:rPr lang="en-US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 </a:t>
            </a:r>
            <a:r>
              <a:rPr lang="en-US" b="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visibility/impact </a:t>
            </a:r>
            <a:r>
              <a:rPr lang="en-US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multi &amp; novel research</a:t>
            </a:r>
          </a:p>
          <a:p>
            <a:pPr algn="ctr"/>
            <a:r>
              <a:rPr lang="en-US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 collaborations!</a:t>
            </a:r>
            <a:endParaRPr lang="sw-KE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4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rved Down Ribbon 16"/>
          <p:cNvSpPr/>
          <p:nvPr/>
        </p:nvSpPr>
        <p:spPr>
          <a:xfrm rot="20713089">
            <a:off x="1722155" y="3007521"/>
            <a:ext cx="6425717" cy="3495882"/>
          </a:xfrm>
          <a:prstGeom prst="ellipseRibb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Collaborations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Accounting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Webometrics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grants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 based </a:t>
            </a:r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productivity </a:t>
            </a:r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Motivation </a:t>
            </a:r>
            <a:endParaRPr lang="sw-KE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1850017"/>
              </p:ext>
            </p:extLst>
          </p:nvPr>
        </p:nvGraphicFramePr>
        <p:xfrm>
          <a:off x="287217" y="1295400"/>
          <a:ext cx="6037383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9291" y="3563814"/>
            <a:ext cx="3124200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Low Visibility/Impact 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Technical notes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Policy briefs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Guidelines/orders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Protocol/standard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Conference/Chapter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Publications  in predator/non-indexed journals</a:t>
            </a:r>
            <a:endParaRPr lang="sw-K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Research, Visibility &amp; Impact </a:t>
            </a:r>
            <a:endParaRPr lang="sw-KE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5B5-D0A7-42B5-A675-07EF8459FCC6}" type="datetime1">
              <a:rPr lang="sw-KE" smtClean="0"/>
              <a:t>04/04/2022</a:t>
            </a:fld>
            <a:endParaRPr lang="sw-K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6</a:t>
            </a:fld>
            <a:endParaRPr lang="sw-KE" dirty="0"/>
          </a:p>
        </p:txBody>
      </p:sp>
      <p:sp>
        <p:nvSpPr>
          <p:cNvPr id="15" name="TextBox 14"/>
          <p:cNvSpPr txBox="1"/>
          <p:nvPr/>
        </p:nvSpPr>
        <p:spPr>
          <a:xfrm rot="204301">
            <a:off x="5331633" y="1365145"/>
            <a:ext cx="375611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 </a:t>
            </a:r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Visibility/Impact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 impact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publications 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Patent/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Technical/Science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10/i10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h-index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Commercialization of research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Policy &amp; public realm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w-K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3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7903"/>
            <a:ext cx="8610600" cy="89579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Research      Development = Impact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33698"/>
            <a:ext cx="4191000" cy="499246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Scientist maxim is no longer publish or perish </a:t>
            </a: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Research is much more than peer review papers &amp; high impact </a:t>
            </a: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Research is both pursuit of new knowledge for its own sake and to solve societal problems</a:t>
            </a: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Solving problem = impact   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0432"/>
            <a:ext cx="4267200" cy="49557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New visibility</a:t>
            </a:r>
          </a:p>
          <a:p>
            <a:r>
              <a:rPr lang="en-US" dirty="0" smtClean="0"/>
              <a:t>Social media </a:t>
            </a:r>
          </a:p>
          <a:p>
            <a:r>
              <a:rPr lang="en-US" dirty="0" smtClean="0"/>
              <a:t>Newspaper spaces</a:t>
            </a:r>
          </a:p>
          <a:p>
            <a:r>
              <a:rPr lang="en-US" dirty="0" smtClean="0"/>
              <a:t>Radio/TV commentaries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New Visibility Requires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Retraining </a:t>
            </a:r>
          </a:p>
          <a:p>
            <a:r>
              <a:rPr lang="en-US" dirty="0" smtClean="0"/>
              <a:t>Retooling  </a:t>
            </a:r>
          </a:p>
          <a:p>
            <a:r>
              <a:rPr lang="en-US" dirty="0" smtClean="0"/>
              <a:t>Appropriate communication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EBAE-3F01-4BE8-AFA1-771A28997258}" type="datetime1">
              <a:rPr lang="sw-KE" smtClean="0"/>
              <a:t>04/04/2022</a:t>
            </a:fld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B63-57F9-46E7-82FB-09D11C18320E}" type="slidenum">
              <a:rPr lang="sw-KE" smtClean="0"/>
              <a:t>7</a:t>
            </a:fld>
            <a:endParaRPr lang="sw-KE"/>
          </a:p>
        </p:txBody>
      </p:sp>
      <p:sp>
        <p:nvSpPr>
          <p:cNvPr id="7" name="Right Arrow 6"/>
          <p:cNvSpPr/>
          <p:nvPr/>
        </p:nvSpPr>
        <p:spPr>
          <a:xfrm>
            <a:off x="2743200" y="685800"/>
            <a:ext cx="685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0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369</Words>
  <Application>Microsoft Office PowerPoint</Application>
  <PresentationFormat>On-screen Show (4:3)</PresentationFormat>
  <Paragraphs>140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Office Theme</vt:lpstr>
      <vt:lpstr>Visibility and Impact for 21st Century Scientist</vt:lpstr>
      <vt:lpstr>Rudimentary Category of Science </vt:lpstr>
      <vt:lpstr>Scientists Pathway </vt:lpstr>
      <vt:lpstr>KEFRI Publication Visibility 2019/2022</vt:lpstr>
      <vt:lpstr>Re-orienting Research for Impact </vt:lpstr>
      <vt:lpstr>Research, Visibility &amp; Impact </vt:lpstr>
      <vt:lpstr>Research      Development = Impact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Sammy Letema</dc:creator>
  <cp:lastModifiedBy>Dr Latema</cp:lastModifiedBy>
  <cp:revision>51</cp:revision>
  <dcterms:created xsi:type="dcterms:W3CDTF">2020-07-09T16:10:37Z</dcterms:created>
  <dcterms:modified xsi:type="dcterms:W3CDTF">2022-04-04T18:41:23Z</dcterms:modified>
</cp:coreProperties>
</file>